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9" r:id="rId10"/>
    <p:sldId id="263" r:id="rId11"/>
    <p:sldId id="270" r:id="rId12"/>
    <p:sldId id="264" r:id="rId13"/>
    <p:sldId id="271" r:id="rId14"/>
    <p:sldId id="265" r:id="rId15"/>
    <p:sldId id="266" r:id="rId16"/>
    <p:sldId id="267" r:id="rId17"/>
    <p:sldId id="268" r:id="rId18"/>
  </p:sldIdLst>
  <p:sldSz cx="9144000" cy="6858000" type="screen4x3"/>
  <p:notesSz cx="7559675" cy="106918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BF7"/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-76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28560" y="454680"/>
            <a:ext cx="7886160" cy="5309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28560" y="454680"/>
            <a:ext cx="7886160" cy="5309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ti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tif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t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4.tif"/><Relationship Id="rId7" Type="http://schemas.openxmlformats.org/officeDocument/2006/relationships/image" Target="../media/image19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6"/>
          <p:cNvPicPr/>
          <p:nvPr/>
        </p:nvPicPr>
        <p:blipFill>
          <a:blip r:embed="rId2"/>
          <a:srcRect b="33584"/>
          <a:stretch/>
        </p:blipFill>
        <p:spPr>
          <a:xfrm rot="3000" flipH="1">
            <a:off x="-720" y="4821480"/>
            <a:ext cx="9123120" cy="202392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0" y="0"/>
            <a:ext cx="7881480" cy="4206240"/>
          </a:xfrm>
          <a:custGeom>
            <a:avLst/>
            <a:gdLst/>
            <a:ahLst/>
            <a:cxnLst/>
            <a:rect l="l" t="t" r="r" b="b"/>
            <a:pathLst>
              <a:path w="21134" h="21121">
                <a:moveTo>
                  <a:pt x="19956" y="0"/>
                </a:moveTo>
                <a:lnTo>
                  <a:pt x="0" y="0"/>
                </a:lnTo>
                <a:lnTo>
                  <a:pt x="14" y="15796"/>
                </a:lnTo>
                <a:cubicBezTo>
                  <a:pt x="2333" y="17328"/>
                  <a:pt x="-261" y="15644"/>
                  <a:pt x="6998" y="20434"/>
                </a:cubicBezTo>
                <a:cubicBezTo>
                  <a:pt x="8866" y="21600"/>
                  <a:pt x="11445" y="21239"/>
                  <a:pt x="12323" y="19677"/>
                </a:cubicBezTo>
                <a:lnTo>
                  <a:pt x="20846" y="3830"/>
                </a:lnTo>
                <a:cubicBezTo>
                  <a:pt x="21339" y="2791"/>
                  <a:pt x="21184" y="1342"/>
                  <a:pt x="20499" y="593"/>
                </a:cubicBez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8" name="Picture 5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/>
        </p:blipFill>
        <p:spPr>
          <a:xfrm rot="130800">
            <a:off x="102676" y="475819"/>
            <a:ext cx="7597080" cy="3676680"/>
          </a:xfrm>
          <a:prstGeom prst="rect">
            <a:avLst/>
          </a:prstGeom>
          <a:ln>
            <a:noFill/>
          </a:ln>
        </p:spPr>
      </p:pic>
      <p:sp>
        <p:nvSpPr>
          <p:cNvPr id="79" name="CustomShape 2"/>
          <p:cNvSpPr/>
          <p:nvPr/>
        </p:nvSpPr>
        <p:spPr>
          <a:xfrm>
            <a:off x="365760" y="2830680"/>
            <a:ext cx="8565480" cy="2233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LOCATION</a:t>
            </a:r>
            <a:endParaRPr lang="en-US" sz="4400" b="0" strike="noStrike" spc="-1">
              <a:latin typeface="Arial"/>
            </a:endParaRPr>
          </a:p>
          <a:p>
            <a:pPr algn="r">
              <a:lnSpc>
                <a:spcPct val="8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BASED</a:t>
            </a:r>
            <a:endParaRPr lang="en-US" sz="4400" b="0" strike="noStrike" spc="-1">
              <a:latin typeface="Arial"/>
            </a:endParaRPr>
          </a:p>
          <a:p>
            <a:pPr algn="r">
              <a:lnSpc>
                <a:spcPct val="8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GROUND</a:t>
            </a:r>
            <a:endParaRPr lang="en-US" sz="4400" b="0" strike="noStrike" spc="-1">
              <a:latin typeface="Arial"/>
            </a:endParaRPr>
          </a:p>
          <a:p>
            <a:pPr algn="r">
              <a:lnSpc>
                <a:spcPct val="8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TOUR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>
            <a:off x="5306760" y="5115600"/>
            <a:ext cx="363492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800" b="0" strike="noStrike" spc="596">
                <a:solidFill>
                  <a:srgbClr val="FAAA22"/>
                </a:solidFill>
                <a:latin typeface="Gill Sans MT"/>
                <a:ea typeface="Gill Sans MT"/>
              </a:rPr>
              <a:t>APP CHALLENGE 2019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1" name="CustomShape 4"/>
          <p:cNvSpPr/>
          <p:nvPr/>
        </p:nvSpPr>
        <p:spPr>
          <a:xfrm>
            <a:off x="7857000" y="5641200"/>
            <a:ext cx="1031760" cy="1166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5"/>
          <p:cNvSpPr/>
          <p:nvPr/>
        </p:nvSpPr>
        <p:spPr>
          <a:xfrm>
            <a:off x="4447080" y="5923800"/>
            <a:ext cx="4462200" cy="3371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1" strike="noStrike" spc="-1" dirty="0" smtClean="0">
                <a:solidFill>
                  <a:srgbClr val="000000"/>
                </a:solidFill>
                <a:latin typeface="Calibri Light"/>
                <a:ea typeface="Calibri Light"/>
              </a:rPr>
              <a:t>MAKE  AIR  </a:t>
            </a:r>
            <a:r>
              <a:rPr lang="en-US" sz="1600" b="1" strike="noStrike" spc="-1" dirty="0">
                <a:solidFill>
                  <a:srgbClr val="000000"/>
                </a:solidFill>
                <a:latin typeface="Calibri Light"/>
                <a:ea typeface="Calibri Light"/>
              </a:rPr>
              <a:t>INTERESTING </a:t>
            </a:r>
            <a:r>
              <a:rPr lang="en-US" sz="1600" b="1" strike="noStrike" spc="-1" dirty="0" smtClean="0">
                <a:solidFill>
                  <a:srgbClr val="000000"/>
                </a:solidFill>
                <a:latin typeface="Calibri Light"/>
                <a:ea typeface="Calibri Light"/>
              </a:rPr>
              <a:t> AGAIN</a:t>
            </a:r>
            <a:endParaRPr lang="en-US" sz="1600" b="1" strike="noStrike" spc="-1" dirty="0">
              <a:latin typeface="Arial"/>
            </a:endParaRPr>
          </a:p>
        </p:txBody>
      </p:sp>
      <p:pic>
        <p:nvPicPr>
          <p:cNvPr id="83" name="Picture 11"/>
          <p:cNvPicPr/>
          <p:nvPr/>
        </p:nvPicPr>
        <p:blipFill>
          <a:blip r:embed="rId6"/>
          <a:stretch/>
        </p:blipFill>
        <p:spPr>
          <a:xfrm>
            <a:off x="101160" y="5983920"/>
            <a:ext cx="1315800" cy="54756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6.  Your Technology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90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91" name="CustomShape 2"/>
          <p:cNvSpPr/>
          <p:nvPr/>
        </p:nvSpPr>
        <p:spPr>
          <a:xfrm>
            <a:off x="964800" y="1176120"/>
            <a:ext cx="8496360" cy="13096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262626"/>
                </a:solidFill>
                <a:latin typeface="Calibri Light"/>
                <a:ea typeface="Calibri Light"/>
              </a:rPr>
              <a:t>Explain in depth how your idea works and the architecture 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Consider elaborating on the points below:</a:t>
            </a:r>
            <a:endParaRPr lang="en-US" sz="2000" b="0" strike="noStrike" spc="-1">
              <a:latin typeface="Arial"/>
            </a:endParaRPr>
          </a:p>
        </p:txBody>
      </p:sp>
      <p:grpSp>
        <p:nvGrpSpPr>
          <p:cNvPr id="192" name="Group 3"/>
          <p:cNvGrpSpPr/>
          <p:nvPr/>
        </p:nvGrpSpPr>
        <p:grpSpPr>
          <a:xfrm>
            <a:off x="1040040" y="2640600"/>
            <a:ext cx="7820280" cy="2814480"/>
            <a:chOff x="1040040" y="2640600"/>
            <a:chExt cx="7820280" cy="2814480"/>
          </a:xfrm>
        </p:grpSpPr>
        <p:sp>
          <p:nvSpPr>
            <p:cNvPr id="193" name="CustomShape 4"/>
            <p:cNvSpPr/>
            <p:nvPr/>
          </p:nvSpPr>
          <p:spPr>
            <a:xfrm>
              <a:off x="1040040" y="2640600"/>
              <a:ext cx="7820280" cy="2814480"/>
            </a:xfrm>
            <a:prstGeom prst="rect">
              <a:avLst/>
            </a:prstGeom>
            <a:solidFill>
              <a:srgbClr val="F2F2F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CustomShape 5"/>
            <p:cNvSpPr/>
            <p:nvPr/>
          </p:nvSpPr>
          <p:spPr>
            <a:xfrm>
              <a:off x="1083960" y="2727000"/>
              <a:ext cx="7776360" cy="25675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 marL="171360" indent="-170640">
                <a:lnSpc>
                  <a:spcPts val="2701"/>
                </a:lnSpc>
                <a:spcBef>
                  <a:spcPts val="99"/>
                </a:spcBef>
                <a:buClr>
                  <a:srgbClr val="262626"/>
                </a:buClr>
                <a:buFont typeface="StarSymbol"/>
                <a:buChar char="-"/>
              </a:pPr>
              <a:r>
                <a:rPr lang="en-US" sz="1800" b="0" strike="noStrike" spc="-1">
                  <a:solidFill>
                    <a:srgbClr val="262626"/>
                  </a:solidFill>
                  <a:latin typeface="Calibri Light"/>
                  <a:ea typeface="Calibri Light"/>
                </a:rPr>
                <a:t>What is the underlying mechanism?</a:t>
              </a:r>
              <a:endParaRPr lang="en-US" sz="1800" b="0" strike="noStrike" spc="-1">
                <a:latin typeface="Arial"/>
              </a:endParaRPr>
            </a:p>
            <a:p>
              <a:pPr marL="171360" indent="-170640">
                <a:lnSpc>
                  <a:spcPts val="2701"/>
                </a:lnSpc>
                <a:spcBef>
                  <a:spcPts val="99"/>
                </a:spcBef>
                <a:buClr>
                  <a:srgbClr val="262626"/>
                </a:buClr>
                <a:buFont typeface="StarSymbol"/>
                <a:buChar char="-"/>
              </a:pPr>
              <a:r>
                <a:rPr lang="en-US" sz="1800" b="0" strike="noStrike" spc="-1">
                  <a:solidFill>
                    <a:srgbClr val="262626"/>
                  </a:solidFill>
                  <a:latin typeface="Calibri Light"/>
                  <a:ea typeface="Calibri Light"/>
                </a:rPr>
                <a:t>What is the technology stack that you are using? </a:t>
              </a:r>
              <a:endParaRPr lang="en-US" sz="1800" b="0" strike="noStrike" spc="-1">
                <a:latin typeface="Arial"/>
              </a:endParaRPr>
            </a:p>
            <a:p>
              <a:pPr marL="171360" indent="-170640">
                <a:lnSpc>
                  <a:spcPts val="2701"/>
                </a:lnSpc>
                <a:spcBef>
                  <a:spcPts val="99"/>
                </a:spcBef>
                <a:buClr>
                  <a:srgbClr val="262626"/>
                </a:buClr>
                <a:buFont typeface="StarSymbol"/>
                <a:buChar char="-"/>
              </a:pPr>
              <a:r>
                <a:rPr lang="en-US" sz="1800" b="0" strike="noStrike" spc="-1">
                  <a:solidFill>
                    <a:srgbClr val="262626"/>
                  </a:solidFill>
                  <a:latin typeface="Calibri Light"/>
                  <a:ea typeface="Calibri Light"/>
                </a:rPr>
                <a:t>What is your secret sauce behind your technology?</a:t>
              </a:r>
              <a:endParaRPr lang="en-US" sz="1800" b="0" strike="noStrike" spc="-1">
                <a:latin typeface="Arial"/>
              </a:endParaRPr>
            </a:p>
            <a:p>
              <a:pPr marL="171360" indent="-170640">
                <a:lnSpc>
                  <a:spcPts val="2701"/>
                </a:lnSpc>
                <a:spcBef>
                  <a:spcPts val="99"/>
                </a:spcBef>
                <a:buClr>
                  <a:srgbClr val="262626"/>
                </a:buClr>
                <a:buFont typeface="StarSymbol"/>
                <a:buChar char="-"/>
              </a:pPr>
              <a:r>
                <a:rPr lang="en-US" sz="1800" b="0" strike="noStrike" spc="-1">
                  <a:solidFill>
                    <a:srgbClr val="262626"/>
                  </a:solidFill>
                  <a:latin typeface="Calibri Light"/>
                  <a:ea typeface="Calibri Light"/>
                </a:rPr>
                <a:t>How is your solution implemented? </a:t>
              </a:r>
              <a:endParaRPr lang="en-US" sz="1800" b="0" strike="noStrike" spc="-1">
                <a:latin typeface="Arial"/>
              </a:endParaRPr>
            </a:p>
            <a:p>
              <a:pPr marL="171360" indent="-170640">
                <a:lnSpc>
                  <a:spcPts val="2701"/>
                </a:lnSpc>
                <a:spcBef>
                  <a:spcPts val="99"/>
                </a:spcBef>
                <a:buClr>
                  <a:srgbClr val="262626"/>
                </a:buClr>
                <a:buFont typeface="StarSymbol"/>
                <a:buChar char="-"/>
              </a:pPr>
              <a:r>
                <a:rPr lang="en-US" sz="1800" b="0" strike="noStrike" spc="-1">
                  <a:solidFill>
                    <a:srgbClr val="262626"/>
                  </a:solidFill>
                  <a:latin typeface="Calibri Light"/>
                  <a:ea typeface="Calibri Light"/>
                </a:rPr>
                <a:t>Is your solution technically and operationally feasible? </a:t>
              </a:r>
              <a:endParaRPr lang="en-US" sz="1800" b="0" strike="noStrike" spc="-1">
                <a:latin typeface="Arial"/>
              </a:endParaRPr>
            </a:p>
            <a:p>
              <a:pPr marL="171360" indent="-170640">
                <a:lnSpc>
                  <a:spcPts val="2701"/>
                </a:lnSpc>
                <a:spcBef>
                  <a:spcPts val="99"/>
                </a:spcBef>
                <a:buClr>
                  <a:srgbClr val="262626"/>
                </a:buClr>
                <a:buFont typeface="StarSymbol"/>
                <a:buChar char="-"/>
              </a:pPr>
              <a:r>
                <a:rPr lang="en-US" sz="1800" b="0" strike="noStrike" spc="-1">
                  <a:solidFill>
                    <a:srgbClr val="262626"/>
                  </a:solidFill>
                  <a:latin typeface="Calibri Light"/>
                  <a:ea typeface="Calibri Light"/>
                </a:rPr>
                <a:t>Do you have any architecture diagrams or flow chats to explain your solution?</a:t>
              </a:r>
              <a:endParaRPr lang="en-US" sz="1800" b="0" strike="noStrike" spc="-1">
                <a:latin typeface="Arial"/>
              </a:endParaRPr>
            </a:p>
            <a:p>
              <a:pPr marL="171360" indent="-170640">
                <a:lnSpc>
                  <a:spcPts val="2701"/>
                </a:lnSpc>
                <a:spcBef>
                  <a:spcPts val="99"/>
                </a:spcBef>
                <a:buClr>
                  <a:srgbClr val="262626"/>
                </a:buClr>
                <a:buFont typeface="StarSymbol"/>
                <a:buChar char="-"/>
              </a:pPr>
              <a:r>
                <a:rPr lang="en-US" sz="1800" b="0" strike="noStrike" spc="-1">
                  <a:solidFill>
                    <a:srgbClr val="262626"/>
                  </a:solidFill>
                  <a:latin typeface="Calibri Light"/>
                  <a:ea typeface="Calibri Light"/>
                </a:rPr>
                <a:t>Have you considered info security and data privacy concerns?</a:t>
              </a:r>
              <a:endParaRPr lang="en-US" sz="1800" b="0" strike="noStrike" spc="-1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019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Demo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96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97" name="CustomShape 2"/>
          <p:cNvSpPr/>
          <p:nvPr/>
        </p:nvSpPr>
        <p:spPr>
          <a:xfrm>
            <a:off x="552677" y="1674135"/>
            <a:ext cx="4866200" cy="70643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latin typeface="Calibri Light"/>
                <a:ea typeface="Calibri Light"/>
              </a:rPr>
              <a:t>Time is limit</a:t>
            </a:r>
          </a:p>
          <a:p>
            <a:pPr>
              <a:lnSpc>
                <a:spcPct val="100000"/>
              </a:lnSpc>
            </a:pPr>
            <a:r>
              <a:rPr lang="en-US" sz="2000" spc="-1" dirty="0" smtClean="0">
                <a:latin typeface="Calibri Light"/>
                <a:ea typeface="Calibri Light"/>
              </a:rPr>
              <a:t>Demo is not implemented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769680" y="4373280"/>
            <a:ext cx="276732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             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5534100" y="779763"/>
            <a:ext cx="3146040" cy="1353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5"/>
          <p:cNvSpPr/>
          <p:nvPr/>
        </p:nvSpPr>
        <p:spPr>
          <a:xfrm>
            <a:off x="6262020" y="973803"/>
            <a:ext cx="2131560" cy="820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alibri Light"/>
                <a:ea typeface="Calibri Light"/>
              </a:rPr>
              <a:t>If a picture is worth a 1000 words, a prototype is worth a million slides 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202" name="CustomShape 6"/>
          <p:cNvSpPr/>
          <p:nvPr/>
        </p:nvSpPr>
        <p:spPr>
          <a:xfrm>
            <a:off x="5625540" y="667443"/>
            <a:ext cx="563400" cy="1842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0" strike="noStrike" spc="-1">
                <a:solidFill>
                  <a:srgbClr val="FFFFFF"/>
                </a:solidFill>
                <a:latin typeface="Arial"/>
                <a:ea typeface="Arial"/>
              </a:rPr>
              <a:t>“</a:t>
            </a:r>
            <a:endParaRPr lang="en-US" sz="11500" b="0" strike="noStrike" spc="-1">
              <a:latin typeface="Arial"/>
            </a:endParaRPr>
          </a:p>
        </p:txBody>
      </p:sp>
      <p:sp>
        <p:nvSpPr>
          <p:cNvPr id="10" name="CustomShape 2"/>
          <p:cNvSpPr/>
          <p:nvPr/>
        </p:nvSpPr>
        <p:spPr>
          <a:xfrm>
            <a:off x="964196" y="2999223"/>
            <a:ext cx="7272808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spc="-1" dirty="0" smtClean="0">
                <a:latin typeface="Calibri Light"/>
              </a:rPr>
              <a:t>We have made lots of Projects which based on the same technology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1" name="CustomShape 2"/>
          <p:cNvSpPr/>
          <p:nvPr/>
        </p:nvSpPr>
        <p:spPr>
          <a:xfrm>
            <a:off x="964196" y="3645024"/>
            <a:ext cx="7272808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spc="-1" dirty="0" smtClean="0">
                <a:latin typeface="Calibri Light"/>
              </a:rPr>
              <a:t>We knew the key point of solution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2" name="CustomShape 2"/>
          <p:cNvSpPr/>
          <p:nvPr/>
        </p:nvSpPr>
        <p:spPr>
          <a:xfrm>
            <a:off x="552677" y="2461374"/>
            <a:ext cx="850971" cy="521766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 smtClean="0">
                <a:latin typeface="Calibri Light"/>
                <a:ea typeface="Calibri Light"/>
              </a:rPr>
              <a:t>BUT</a:t>
            </a:r>
            <a:endParaRPr lang="en-US" sz="2800" b="1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7. Demo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96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97" name="CustomShape 2"/>
          <p:cNvSpPr/>
          <p:nvPr/>
        </p:nvSpPr>
        <p:spPr>
          <a:xfrm>
            <a:off x="425880" y="1275480"/>
            <a:ext cx="4163040" cy="3139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BFBFBF"/>
                </a:solidFill>
                <a:latin typeface="Calibri Light"/>
                <a:ea typeface="Calibri Light"/>
              </a:rPr>
              <a:t>(Optional)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Showcase what you’ve got if you already have a working solution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Be sure to highlight the key features and functionality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If you have already gotten feedback or reviews from testers, do share with us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98" name="Picture 6"/>
          <p:cNvPicPr/>
          <p:nvPr/>
        </p:nvPicPr>
        <p:blipFill>
          <a:blip r:embed="rId3"/>
          <a:stretch/>
        </p:blipFill>
        <p:spPr>
          <a:xfrm flipH="1">
            <a:off x="5157000" y="0"/>
            <a:ext cx="5130000" cy="6857280"/>
          </a:xfrm>
          <a:prstGeom prst="rect">
            <a:avLst/>
          </a:prstGeom>
          <a:ln w="12600">
            <a:noFill/>
          </a:ln>
        </p:spPr>
      </p:pic>
      <p:sp>
        <p:nvSpPr>
          <p:cNvPr id="199" name="CustomShape 3"/>
          <p:cNvSpPr/>
          <p:nvPr/>
        </p:nvSpPr>
        <p:spPr>
          <a:xfrm>
            <a:off x="769680" y="4373280"/>
            <a:ext cx="276732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             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4247640" y="5190120"/>
            <a:ext cx="3146040" cy="1353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5"/>
          <p:cNvSpPr/>
          <p:nvPr/>
        </p:nvSpPr>
        <p:spPr>
          <a:xfrm>
            <a:off x="4975560" y="5384160"/>
            <a:ext cx="2131560" cy="820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alibri Light"/>
                <a:ea typeface="Calibri Light"/>
              </a:rPr>
              <a:t>If a picture is worth a 1000 words, a prototype is worth a million slides 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02" name="CustomShape 6"/>
          <p:cNvSpPr/>
          <p:nvPr/>
        </p:nvSpPr>
        <p:spPr>
          <a:xfrm>
            <a:off x="4339080" y="5077800"/>
            <a:ext cx="563400" cy="1842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0" strike="noStrike" spc="-1">
                <a:solidFill>
                  <a:srgbClr val="FFFFFF"/>
                </a:solidFill>
                <a:latin typeface="Arial"/>
                <a:ea typeface="Arial"/>
              </a:rPr>
              <a:t>“</a:t>
            </a:r>
            <a:endParaRPr lang="en-US" sz="115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813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8. Business Value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04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205" name="CustomShape 2"/>
          <p:cNvSpPr/>
          <p:nvPr/>
        </p:nvSpPr>
        <p:spPr>
          <a:xfrm>
            <a:off x="310320" y="1176480"/>
            <a:ext cx="8496360" cy="1004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262626"/>
                </a:solidFill>
                <a:latin typeface="Calibri Light"/>
                <a:ea typeface="Calibri Light"/>
              </a:rPr>
              <a:t>What is your projected earnings, savings, and cost for your solution?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What other values can your solution bring to the table? </a:t>
            </a:r>
            <a:endParaRPr lang="en-US" sz="2000" b="0" strike="noStrike" spc="-1">
              <a:latin typeface="Arial"/>
            </a:endParaRPr>
          </a:p>
        </p:txBody>
      </p:sp>
      <p:grpSp>
        <p:nvGrpSpPr>
          <p:cNvPr id="206" name="Group 3"/>
          <p:cNvGrpSpPr/>
          <p:nvPr/>
        </p:nvGrpSpPr>
        <p:grpSpPr>
          <a:xfrm>
            <a:off x="292320" y="2865600"/>
            <a:ext cx="2549520" cy="1228320"/>
            <a:chOff x="292320" y="2865600"/>
            <a:chExt cx="2549520" cy="1228320"/>
          </a:xfrm>
        </p:grpSpPr>
        <p:sp>
          <p:nvSpPr>
            <p:cNvPr id="207" name="CustomShape 4"/>
            <p:cNvSpPr/>
            <p:nvPr/>
          </p:nvSpPr>
          <p:spPr>
            <a:xfrm>
              <a:off x="292320" y="3151080"/>
              <a:ext cx="2549520" cy="942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Increased Revenue/ Increased number of users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Cost Savings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Reduced Asset Utilisation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08" name="CustomShape 5"/>
            <p:cNvSpPr/>
            <p:nvPr/>
          </p:nvSpPr>
          <p:spPr>
            <a:xfrm>
              <a:off x="398880" y="2865600"/>
              <a:ext cx="139068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Direct Financial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209" name="Group 6"/>
          <p:cNvGrpSpPr/>
          <p:nvPr/>
        </p:nvGrpSpPr>
        <p:grpSpPr>
          <a:xfrm>
            <a:off x="3195720" y="2865600"/>
            <a:ext cx="2905200" cy="1228320"/>
            <a:chOff x="3195720" y="2865600"/>
            <a:chExt cx="2905200" cy="1228320"/>
          </a:xfrm>
        </p:grpSpPr>
        <p:sp>
          <p:nvSpPr>
            <p:cNvPr id="210" name="CustomShape 7"/>
            <p:cNvSpPr/>
            <p:nvPr/>
          </p:nvSpPr>
          <p:spPr>
            <a:xfrm>
              <a:off x="3195720" y="3151080"/>
              <a:ext cx="2905200" cy="942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Applicability to other new ventures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First Mover Advantages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Pre-emptive strike against potential future threats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11" name="CustomShape 8"/>
            <p:cNvSpPr/>
            <p:nvPr/>
          </p:nvSpPr>
          <p:spPr>
            <a:xfrm>
              <a:off x="3254040" y="2865600"/>
              <a:ext cx="82368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Strategic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212" name="Group 9"/>
          <p:cNvGrpSpPr/>
          <p:nvPr/>
        </p:nvGrpSpPr>
        <p:grpSpPr>
          <a:xfrm>
            <a:off x="6128640" y="2865600"/>
            <a:ext cx="3033360" cy="1441440"/>
            <a:chOff x="6128640" y="2865600"/>
            <a:chExt cx="3033360" cy="1441440"/>
          </a:xfrm>
        </p:grpSpPr>
        <p:sp>
          <p:nvSpPr>
            <p:cNvPr id="213" name="CustomShape 10"/>
            <p:cNvSpPr/>
            <p:nvPr/>
          </p:nvSpPr>
          <p:spPr>
            <a:xfrm>
              <a:off x="6128640" y="3151080"/>
              <a:ext cx="3033360" cy="1155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Operational efficiencies achieved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Potential for method to be propagated to other processes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Eases bottlenecks/ reduces dependencies on other parties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14" name="CustomShape 11"/>
            <p:cNvSpPr/>
            <p:nvPr/>
          </p:nvSpPr>
          <p:spPr>
            <a:xfrm>
              <a:off x="6189840" y="2865600"/>
              <a:ext cx="109188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Operational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215" name="Group 12"/>
          <p:cNvGrpSpPr/>
          <p:nvPr/>
        </p:nvGrpSpPr>
        <p:grpSpPr>
          <a:xfrm>
            <a:off x="284040" y="4835160"/>
            <a:ext cx="3775680" cy="1228320"/>
            <a:chOff x="284040" y="4835160"/>
            <a:chExt cx="3775680" cy="1228320"/>
          </a:xfrm>
        </p:grpSpPr>
        <p:sp>
          <p:nvSpPr>
            <p:cNvPr id="216" name="CustomShape 13"/>
            <p:cNvSpPr/>
            <p:nvPr/>
          </p:nvSpPr>
          <p:spPr>
            <a:xfrm>
              <a:off x="284040" y="5120640"/>
              <a:ext cx="2835720" cy="942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Increased happiness scores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Reduced frictions/ waiting times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Minimizes chances of adverse events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17" name="CustomShape 14"/>
            <p:cNvSpPr/>
            <p:nvPr/>
          </p:nvSpPr>
          <p:spPr>
            <a:xfrm>
              <a:off x="284040" y="4835160"/>
              <a:ext cx="3775680" cy="318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5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Consumer/ Employee Satisfaction</a:t>
              </a:r>
              <a:endParaRPr lang="en-US" sz="1500" b="0" strike="noStrike" spc="-1">
                <a:latin typeface="Arial"/>
              </a:endParaRPr>
            </a:p>
          </p:txBody>
        </p:sp>
      </p:grpSp>
      <p:grpSp>
        <p:nvGrpSpPr>
          <p:cNvPr id="218" name="Group 15"/>
          <p:cNvGrpSpPr/>
          <p:nvPr/>
        </p:nvGrpSpPr>
        <p:grpSpPr>
          <a:xfrm>
            <a:off x="3195720" y="4818240"/>
            <a:ext cx="2549520" cy="1441440"/>
            <a:chOff x="3195720" y="4818240"/>
            <a:chExt cx="2549520" cy="1441440"/>
          </a:xfrm>
        </p:grpSpPr>
        <p:sp>
          <p:nvSpPr>
            <p:cNvPr id="219" name="CustomShape 16"/>
            <p:cNvSpPr/>
            <p:nvPr/>
          </p:nvSpPr>
          <p:spPr>
            <a:xfrm>
              <a:off x="3195720" y="5103720"/>
              <a:ext cx="2549520" cy="1155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Increased opportunities for publicity and marketing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Novelty of solution strengthens existing branding or forges new images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20" name="CustomShape 17"/>
            <p:cNvSpPr/>
            <p:nvPr/>
          </p:nvSpPr>
          <p:spPr>
            <a:xfrm>
              <a:off x="3240000" y="4818240"/>
              <a:ext cx="84492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Branding</a:t>
              </a:r>
              <a:endParaRPr lang="en-US" sz="1600" b="0" strike="noStrike" spc="-1">
                <a:latin typeface="Arial"/>
              </a:endParaRPr>
            </a:p>
          </p:txBody>
        </p:sp>
      </p:grpSp>
      <p:sp>
        <p:nvSpPr>
          <p:cNvPr id="221" name="CustomShape 18"/>
          <p:cNvSpPr/>
          <p:nvPr/>
        </p:nvSpPr>
        <p:spPr>
          <a:xfrm>
            <a:off x="3283560" y="4354560"/>
            <a:ext cx="475920" cy="424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5597" y="7922"/>
                </a:moveTo>
                <a:lnTo>
                  <a:pt x="16215" y="7922"/>
                </a:lnTo>
                <a:lnTo>
                  <a:pt x="16711" y="8072"/>
                </a:lnTo>
                <a:lnTo>
                  <a:pt x="16711" y="7922"/>
                </a:lnTo>
                <a:lnTo>
                  <a:pt x="16401" y="6428"/>
                </a:lnTo>
                <a:lnTo>
                  <a:pt x="15906" y="5680"/>
                </a:lnTo>
                <a:lnTo>
                  <a:pt x="15473" y="5232"/>
                </a:lnTo>
                <a:lnTo>
                  <a:pt x="14854" y="4559"/>
                </a:lnTo>
                <a:lnTo>
                  <a:pt x="14235" y="4260"/>
                </a:lnTo>
                <a:lnTo>
                  <a:pt x="13492" y="4111"/>
                </a:lnTo>
                <a:lnTo>
                  <a:pt x="12688" y="3961"/>
                </a:lnTo>
                <a:lnTo>
                  <a:pt x="11636" y="4111"/>
                </a:lnTo>
                <a:lnTo>
                  <a:pt x="10707" y="4559"/>
                </a:lnTo>
                <a:lnTo>
                  <a:pt x="9964" y="5232"/>
                </a:lnTo>
                <a:lnTo>
                  <a:pt x="9346" y="5979"/>
                </a:lnTo>
                <a:lnTo>
                  <a:pt x="10583" y="5979"/>
                </a:lnTo>
                <a:lnTo>
                  <a:pt x="11017" y="5531"/>
                </a:lnTo>
                <a:lnTo>
                  <a:pt x="11512" y="5232"/>
                </a:lnTo>
                <a:lnTo>
                  <a:pt x="12131" y="5008"/>
                </a:lnTo>
                <a:lnTo>
                  <a:pt x="12688" y="4858"/>
                </a:lnTo>
                <a:lnTo>
                  <a:pt x="13307" y="5008"/>
                </a:lnTo>
                <a:lnTo>
                  <a:pt x="13926" y="5232"/>
                </a:lnTo>
                <a:lnTo>
                  <a:pt x="14421" y="5531"/>
                </a:lnTo>
                <a:lnTo>
                  <a:pt x="14854" y="5830"/>
                </a:lnTo>
                <a:lnTo>
                  <a:pt x="15473" y="6727"/>
                </a:lnTo>
                <a:lnTo>
                  <a:pt x="15597" y="7325"/>
                </a:lnTo>
                <a:lnTo>
                  <a:pt x="15597" y="7922"/>
                </a:lnTo>
                <a:close/>
                <a:moveTo>
                  <a:pt x="11636" y="6278"/>
                </a:moveTo>
                <a:lnTo>
                  <a:pt x="12254" y="6577"/>
                </a:lnTo>
                <a:lnTo>
                  <a:pt x="12564" y="6876"/>
                </a:lnTo>
                <a:lnTo>
                  <a:pt x="12688" y="6876"/>
                </a:lnTo>
                <a:lnTo>
                  <a:pt x="13183" y="7026"/>
                </a:lnTo>
                <a:lnTo>
                  <a:pt x="13492" y="7175"/>
                </a:lnTo>
                <a:lnTo>
                  <a:pt x="13616" y="7474"/>
                </a:lnTo>
                <a:lnTo>
                  <a:pt x="13616" y="7922"/>
                </a:lnTo>
                <a:lnTo>
                  <a:pt x="14730" y="7922"/>
                </a:lnTo>
                <a:lnTo>
                  <a:pt x="14544" y="7175"/>
                </a:lnTo>
                <a:lnTo>
                  <a:pt x="14111" y="6577"/>
                </a:lnTo>
                <a:lnTo>
                  <a:pt x="13492" y="6129"/>
                </a:lnTo>
                <a:lnTo>
                  <a:pt x="12688" y="5979"/>
                </a:lnTo>
                <a:lnTo>
                  <a:pt x="12131" y="5979"/>
                </a:lnTo>
                <a:lnTo>
                  <a:pt x="11636" y="6278"/>
                </a:lnTo>
                <a:close/>
                <a:moveTo>
                  <a:pt x="19619" y="2018"/>
                </a:moveTo>
                <a:lnTo>
                  <a:pt x="17577" y="2018"/>
                </a:lnTo>
                <a:lnTo>
                  <a:pt x="16092" y="1046"/>
                </a:lnTo>
                <a:lnTo>
                  <a:pt x="14235" y="0"/>
                </a:lnTo>
                <a:lnTo>
                  <a:pt x="11202" y="0"/>
                </a:lnTo>
                <a:lnTo>
                  <a:pt x="9346" y="1046"/>
                </a:lnTo>
                <a:lnTo>
                  <a:pt x="7798" y="2018"/>
                </a:lnTo>
                <a:lnTo>
                  <a:pt x="5818" y="2018"/>
                </a:lnTo>
                <a:lnTo>
                  <a:pt x="5075" y="2167"/>
                </a:lnTo>
                <a:lnTo>
                  <a:pt x="4456" y="2616"/>
                </a:lnTo>
                <a:lnTo>
                  <a:pt x="4023" y="3214"/>
                </a:lnTo>
                <a:lnTo>
                  <a:pt x="3837" y="3961"/>
                </a:lnTo>
                <a:lnTo>
                  <a:pt x="3837" y="7922"/>
                </a:lnTo>
                <a:lnTo>
                  <a:pt x="4147" y="7773"/>
                </a:lnTo>
                <a:lnTo>
                  <a:pt x="4642" y="7325"/>
                </a:lnTo>
                <a:lnTo>
                  <a:pt x="4889" y="7026"/>
                </a:lnTo>
                <a:lnTo>
                  <a:pt x="4889" y="3662"/>
                </a:lnTo>
                <a:lnTo>
                  <a:pt x="5199" y="3214"/>
                </a:lnTo>
                <a:lnTo>
                  <a:pt x="5508" y="3064"/>
                </a:lnTo>
                <a:lnTo>
                  <a:pt x="7798" y="3064"/>
                </a:lnTo>
                <a:lnTo>
                  <a:pt x="9655" y="2018"/>
                </a:lnTo>
                <a:lnTo>
                  <a:pt x="11202" y="1046"/>
                </a:lnTo>
                <a:lnTo>
                  <a:pt x="14235" y="1046"/>
                </a:lnTo>
                <a:lnTo>
                  <a:pt x="15782" y="2018"/>
                </a:lnTo>
                <a:lnTo>
                  <a:pt x="17577" y="3064"/>
                </a:lnTo>
                <a:lnTo>
                  <a:pt x="19929" y="3064"/>
                </a:lnTo>
                <a:lnTo>
                  <a:pt x="20177" y="3214"/>
                </a:lnTo>
                <a:lnTo>
                  <a:pt x="20486" y="3662"/>
                </a:lnTo>
                <a:lnTo>
                  <a:pt x="20486" y="13154"/>
                </a:lnTo>
                <a:lnTo>
                  <a:pt x="20177" y="13453"/>
                </a:lnTo>
                <a:lnTo>
                  <a:pt x="19929" y="13752"/>
                </a:lnTo>
                <a:lnTo>
                  <a:pt x="18691" y="13752"/>
                </a:lnTo>
                <a:lnTo>
                  <a:pt x="18691" y="14873"/>
                </a:lnTo>
                <a:lnTo>
                  <a:pt x="19619" y="14873"/>
                </a:lnTo>
                <a:lnTo>
                  <a:pt x="20362" y="14724"/>
                </a:lnTo>
                <a:lnTo>
                  <a:pt x="20981" y="14201"/>
                </a:lnTo>
                <a:lnTo>
                  <a:pt x="21414" y="13603"/>
                </a:lnTo>
                <a:lnTo>
                  <a:pt x="21600" y="12855"/>
                </a:lnTo>
                <a:lnTo>
                  <a:pt x="21600" y="3961"/>
                </a:lnTo>
                <a:lnTo>
                  <a:pt x="21414" y="3214"/>
                </a:lnTo>
                <a:lnTo>
                  <a:pt x="20981" y="2616"/>
                </a:lnTo>
                <a:lnTo>
                  <a:pt x="20362" y="2167"/>
                </a:lnTo>
                <a:lnTo>
                  <a:pt x="19619" y="2018"/>
                </a:lnTo>
                <a:close/>
                <a:moveTo>
                  <a:pt x="16711" y="19731"/>
                </a:moveTo>
                <a:lnTo>
                  <a:pt x="16525" y="20030"/>
                </a:lnTo>
                <a:lnTo>
                  <a:pt x="16401" y="20329"/>
                </a:lnTo>
                <a:lnTo>
                  <a:pt x="16092" y="20628"/>
                </a:lnTo>
                <a:lnTo>
                  <a:pt x="1547" y="20628"/>
                </a:lnTo>
                <a:lnTo>
                  <a:pt x="1238" y="20329"/>
                </a:lnTo>
                <a:lnTo>
                  <a:pt x="1114" y="20030"/>
                </a:lnTo>
                <a:lnTo>
                  <a:pt x="928" y="19731"/>
                </a:lnTo>
                <a:lnTo>
                  <a:pt x="928" y="10837"/>
                </a:lnTo>
                <a:lnTo>
                  <a:pt x="1238" y="10090"/>
                </a:lnTo>
                <a:lnTo>
                  <a:pt x="1547" y="9940"/>
                </a:lnTo>
                <a:lnTo>
                  <a:pt x="2042" y="9791"/>
                </a:lnTo>
                <a:lnTo>
                  <a:pt x="3837" y="9791"/>
                </a:lnTo>
                <a:lnTo>
                  <a:pt x="5818" y="8894"/>
                </a:lnTo>
                <a:lnTo>
                  <a:pt x="7365" y="7922"/>
                </a:lnTo>
                <a:lnTo>
                  <a:pt x="10274" y="7922"/>
                </a:lnTo>
                <a:lnTo>
                  <a:pt x="11821" y="8894"/>
                </a:lnTo>
                <a:lnTo>
                  <a:pt x="13616" y="9791"/>
                </a:lnTo>
                <a:lnTo>
                  <a:pt x="15597" y="9791"/>
                </a:lnTo>
                <a:lnTo>
                  <a:pt x="16092" y="9940"/>
                </a:lnTo>
                <a:lnTo>
                  <a:pt x="16401" y="10090"/>
                </a:lnTo>
                <a:lnTo>
                  <a:pt x="16711" y="10837"/>
                </a:lnTo>
                <a:lnTo>
                  <a:pt x="16711" y="19731"/>
                </a:lnTo>
                <a:close/>
                <a:moveTo>
                  <a:pt x="15597" y="8894"/>
                </a:moveTo>
                <a:lnTo>
                  <a:pt x="13616" y="8894"/>
                </a:lnTo>
                <a:lnTo>
                  <a:pt x="12131" y="7922"/>
                </a:lnTo>
                <a:lnTo>
                  <a:pt x="10274" y="6876"/>
                </a:lnTo>
                <a:lnTo>
                  <a:pt x="7365" y="6876"/>
                </a:lnTo>
                <a:lnTo>
                  <a:pt x="5385" y="7922"/>
                </a:lnTo>
                <a:lnTo>
                  <a:pt x="3837" y="8894"/>
                </a:lnTo>
                <a:lnTo>
                  <a:pt x="2042" y="8894"/>
                </a:lnTo>
                <a:lnTo>
                  <a:pt x="1238" y="9044"/>
                </a:lnTo>
                <a:lnTo>
                  <a:pt x="495" y="9492"/>
                </a:lnTo>
                <a:lnTo>
                  <a:pt x="186" y="10090"/>
                </a:lnTo>
                <a:lnTo>
                  <a:pt x="0" y="10837"/>
                </a:lnTo>
                <a:lnTo>
                  <a:pt x="0" y="19731"/>
                </a:lnTo>
                <a:lnTo>
                  <a:pt x="186" y="20479"/>
                </a:lnTo>
                <a:lnTo>
                  <a:pt x="495" y="21152"/>
                </a:lnTo>
                <a:lnTo>
                  <a:pt x="1238" y="21451"/>
                </a:lnTo>
                <a:lnTo>
                  <a:pt x="2042" y="21600"/>
                </a:lnTo>
                <a:lnTo>
                  <a:pt x="15597" y="21600"/>
                </a:lnTo>
                <a:lnTo>
                  <a:pt x="16401" y="21451"/>
                </a:lnTo>
                <a:lnTo>
                  <a:pt x="17020" y="21152"/>
                </a:lnTo>
                <a:lnTo>
                  <a:pt x="17453" y="20479"/>
                </a:lnTo>
                <a:lnTo>
                  <a:pt x="17577" y="19731"/>
                </a:lnTo>
                <a:lnTo>
                  <a:pt x="17577" y="10837"/>
                </a:lnTo>
                <a:lnTo>
                  <a:pt x="17453" y="10090"/>
                </a:lnTo>
                <a:lnTo>
                  <a:pt x="17020" y="9492"/>
                </a:lnTo>
                <a:lnTo>
                  <a:pt x="16401" y="9044"/>
                </a:lnTo>
                <a:lnTo>
                  <a:pt x="15597" y="8894"/>
                </a:lnTo>
                <a:close/>
                <a:moveTo>
                  <a:pt x="19619" y="4858"/>
                </a:moveTo>
                <a:lnTo>
                  <a:pt x="19434" y="4559"/>
                </a:lnTo>
                <a:lnTo>
                  <a:pt x="19310" y="4260"/>
                </a:lnTo>
                <a:lnTo>
                  <a:pt x="18691" y="3961"/>
                </a:lnTo>
                <a:lnTo>
                  <a:pt x="18196" y="4111"/>
                </a:lnTo>
                <a:lnTo>
                  <a:pt x="17887" y="4260"/>
                </a:lnTo>
                <a:lnTo>
                  <a:pt x="17763" y="4559"/>
                </a:lnTo>
                <a:lnTo>
                  <a:pt x="17577" y="4858"/>
                </a:lnTo>
                <a:lnTo>
                  <a:pt x="17763" y="5381"/>
                </a:lnTo>
                <a:lnTo>
                  <a:pt x="17887" y="5680"/>
                </a:lnTo>
                <a:lnTo>
                  <a:pt x="18196" y="5830"/>
                </a:lnTo>
                <a:lnTo>
                  <a:pt x="18691" y="5979"/>
                </a:lnTo>
                <a:lnTo>
                  <a:pt x="19310" y="5680"/>
                </a:lnTo>
                <a:lnTo>
                  <a:pt x="19434" y="5381"/>
                </a:lnTo>
                <a:lnTo>
                  <a:pt x="19619" y="4858"/>
                </a:lnTo>
                <a:close/>
                <a:moveTo>
                  <a:pt x="19124" y="7325"/>
                </a:moveTo>
                <a:lnTo>
                  <a:pt x="19001" y="7026"/>
                </a:lnTo>
                <a:lnTo>
                  <a:pt x="18691" y="6876"/>
                </a:lnTo>
                <a:lnTo>
                  <a:pt x="18196" y="7026"/>
                </a:lnTo>
                <a:lnTo>
                  <a:pt x="18072" y="7325"/>
                </a:lnTo>
                <a:lnTo>
                  <a:pt x="18196" y="7773"/>
                </a:lnTo>
                <a:lnTo>
                  <a:pt x="18691" y="7922"/>
                </a:lnTo>
                <a:lnTo>
                  <a:pt x="19001" y="7773"/>
                </a:lnTo>
                <a:lnTo>
                  <a:pt x="19124" y="7325"/>
                </a:lnTo>
                <a:close/>
                <a:moveTo>
                  <a:pt x="8727" y="15770"/>
                </a:moveTo>
                <a:lnTo>
                  <a:pt x="8108" y="15471"/>
                </a:lnTo>
                <a:lnTo>
                  <a:pt x="7984" y="15172"/>
                </a:lnTo>
                <a:lnTo>
                  <a:pt x="7798" y="14873"/>
                </a:lnTo>
                <a:lnTo>
                  <a:pt x="7984" y="14350"/>
                </a:lnTo>
                <a:lnTo>
                  <a:pt x="8108" y="14051"/>
                </a:lnTo>
                <a:lnTo>
                  <a:pt x="8727" y="13752"/>
                </a:lnTo>
                <a:lnTo>
                  <a:pt x="9222" y="13902"/>
                </a:lnTo>
                <a:lnTo>
                  <a:pt x="9531" y="14051"/>
                </a:lnTo>
                <a:lnTo>
                  <a:pt x="9655" y="14350"/>
                </a:lnTo>
                <a:lnTo>
                  <a:pt x="9841" y="14873"/>
                </a:lnTo>
                <a:lnTo>
                  <a:pt x="9655" y="15172"/>
                </a:lnTo>
                <a:lnTo>
                  <a:pt x="9531" y="15471"/>
                </a:lnTo>
                <a:lnTo>
                  <a:pt x="9222" y="15621"/>
                </a:lnTo>
                <a:lnTo>
                  <a:pt x="8727" y="15770"/>
                </a:lnTo>
                <a:close/>
                <a:moveTo>
                  <a:pt x="8727" y="12855"/>
                </a:moveTo>
                <a:lnTo>
                  <a:pt x="7984" y="13005"/>
                </a:lnTo>
                <a:lnTo>
                  <a:pt x="7365" y="13304"/>
                </a:lnTo>
                <a:lnTo>
                  <a:pt x="7056" y="14051"/>
                </a:lnTo>
                <a:lnTo>
                  <a:pt x="6932" y="14873"/>
                </a:lnTo>
                <a:lnTo>
                  <a:pt x="7056" y="15621"/>
                </a:lnTo>
                <a:lnTo>
                  <a:pt x="7365" y="16219"/>
                </a:lnTo>
                <a:lnTo>
                  <a:pt x="7984" y="16518"/>
                </a:lnTo>
                <a:lnTo>
                  <a:pt x="8727" y="16667"/>
                </a:lnTo>
                <a:lnTo>
                  <a:pt x="9531" y="16518"/>
                </a:lnTo>
                <a:lnTo>
                  <a:pt x="10088" y="16219"/>
                </a:lnTo>
                <a:lnTo>
                  <a:pt x="10583" y="15621"/>
                </a:lnTo>
                <a:lnTo>
                  <a:pt x="10707" y="14873"/>
                </a:lnTo>
                <a:lnTo>
                  <a:pt x="10583" y="14051"/>
                </a:lnTo>
                <a:lnTo>
                  <a:pt x="10088" y="13304"/>
                </a:lnTo>
                <a:lnTo>
                  <a:pt x="9531" y="13005"/>
                </a:lnTo>
                <a:lnTo>
                  <a:pt x="8727" y="12855"/>
                </a:lnTo>
                <a:close/>
                <a:moveTo>
                  <a:pt x="14730" y="10837"/>
                </a:moveTo>
                <a:lnTo>
                  <a:pt x="14235" y="10837"/>
                </a:lnTo>
                <a:lnTo>
                  <a:pt x="13926" y="11136"/>
                </a:lnTo>
                <a:lnTo>
                  <a:pt x="13802" y="11510"/>
                </a:lnTo>
                <a:lnTo>
                  <a:pt x="13616" y="11809"/>
                </a:lnTo>
                <a:lnTo>
                  <a:pt x="13926" y="12556"/>
                </a:lnTo>
                <a:lnTo>
                  <a:pt x="14235" y="12706"/>
                </a:lnTo>
                <a:lnTo>
                  <a:pt x="14730" y="12855"/>
                </a:lnTo>
                <a:lnTo>
                  <a:pt x="15040" y="12706"/>
                </a:lnTo>
                <a:lnTo>
                  <a:pt x="15287" y="12556"/>
                </a:lnTo>
                <a:lnTo>
                  <a:pt x="15597" y="12257"/>
                </a:lnTo>
                <a:lnTo>
                  <a:pt x="15597" y="11510"/>
                </a:lnTo>
                <a:lnTo>
                  <a:pt x="15040" y="10837"/>
                </a:lnTo>
                <a:lnTo>
                  <a:pt x="14730" y="10837"/>
                </a:lnTo>
                <a:close/>
                <a:moveTo>
                  <a:pt x="14730" y="13752"/>
                </a:moveTo>
                <a:lnTo>
                  <a:pt x="14421" y="13902"/>
                </a:lnTo>
                <a:lnTo>
                  <a:pt x="14235" y="14201"/>
                </a:lnTo>
                <a:lnTo>
                  <a:pt x="14421" y="14724"/>
                </a:lnTo>
                <a:lnTo>
                  <a:pt x="14730" y="14873"/>
                </a:lnTo>
                <a:lnTo>
                  <a:pt x="15040" y="14724"/>
                </a:lnTo>
                <a:lnTo>
                  <a:pt x="15163" y="14201"/>
                </a:lnTo>
                <a:lnTo>
                  <a:pt x="15040" y="13902"/>
                </a:lnTo>
                <a:lnTo>
                  <a:pt x="14730" y="13752"/>
                </a:lnTo>
                <a:close/>
                <a:moveTo>
                  <a:pt x="8727" y="17788"/>
                </a:moveTo>
                <a:lnTo>
                  <a:pt x="8293" y="17564"/>
                </a:lnTo>
                <a:lnTo>
                  <a:pt x="7674" y="17415"/>
                </a:lnTo>
                <a:lnTo>
                  <a:pt x="7241" y="17116"/>
                </a:lnTo>
                <a:lnTo>
                  <a:pt x="6746" y="16817"/>
                </a:lnTo>
                <a:lnTo>
                  <a:pt x="6313" y="16368"/>
                </a:lnTo>
                <a:lnTo>
                  <a:pt x="6127" y="15920"/>
                </a:lnTo>
                <a:lnTo>
                  <a:pt x="6003" y="15322"/>
                </a:lnTo>
                <a:lnTo>
                  <a:pt x="5818" y="14873"/>
                </a:lnTo>
                <a:lnTo>
                  <a:pt x="6003" y="14201"/>
                </a:lnTo>
                <a:lnTo>
                  <a:pt x="6127" y="13603"/>
                </a:lnTo>
                <a:lnTo>
                  <a:pt x="6313" y="13154"/>
                </a:lnTo>
                <a:lnTo>
                  <a:pt x="6746" y="12706"/>
                </a:lnTo>
                <a:lnTo>
                  <a:pt x="7241" y="12407"/>
                </a:lnTo>
                <a:lnTo>
                  <a:pt x="7674" y="12108"/>
                </a:lnTo>
                <a:lnTo>
                  <a:pt x="8293" y="11958"/>
                </a:lnTo>
                <a:lnTo>
                  <a:pt x="8727" y="11809"/>
                </a:lnTo>
                <a:lnTo>
                  <a:pt x="9964" y="12108"/>
                </a:lnTo>
                <a:lnTo>
                  <a:pt x="10398" y="12407"/>
                </a:lnTo>
                <a:lnTo>
                  <a:pt x="10893" y="12706"/>
                </a:lnTo>
                <a:lnTo>
                  <a:pt x="11512" y="13603"/>
                </a:lnTo>
                <a:lnTo>
                  <a:pt x="11636" y="14201"/>
                </a:lnTo>
                <a:lnTo>
                  <a:pt x="11821" y="14873"/>
                </a:lnTo>
                <a:lnTo>
                  <a:pt x="11636" y="15322"/>
                </a:lnTo>
                <a:lnTo>
                  <a:pt x="11512" y="15920"/>
                </a:lnTo>
                <a:lnTo>
                  <a:pt x="10893" y="16817"/>
                </a:lnTo>
                <a:lnTo>
                  <a:pt x="10398" y="17116"/>
                </a:lnTo>
                <a:lnTo>
                  <a:pt x="9964" y="17415"/>
                </a:lnTo>
                <a:lnTo>
                  <a:pt x="9346" y="17564"/>
                </a:lnTo>
                <a:lnTo>
                  <a:pt x="8727" y="17788"/>
                </a:lnTo>
                <a:close/>
                <a:moveTo>
                  <a:pt x="8727" y="10837"/>
                </a:moveTo>
                <a:lnTo>
                  <a:pt x="7984" y="10837"/>
                </a:lnTo>
                <a:lnTo>
                  <a:pt x="7241" y="11136"/>
                </a:lnTo>
                <a:lnTo>
                  <a:pt x="6622" y="11510"/>
                </a:lnTo>
                <a:lnTo>
                  <a:pt x="6003" y="11958"/>
                </a:lnTo>
                <a:lnTo>
                  <a:pt x="5508" y="12556"/>
                </a:lnTo>
                <a:lnTo>
                  <a:pt x="5199" y="13304"/>
                </a:lnTo>
                <a:lnTo>
                  <a:pt x="4889" y="13902"/>
                </a:lnTo>
                <a:lnTo>
                  <a:pt x="4889" y="15621"/>
                </a:lnTo>
                <a:lnTo>
                  <a:pt x="5199" y="16368"/>
                </a:lnTo>
                <a:lnTo>
                  <a:pt x="5508" y="16966"/>
                </a:lnTo>
                <a:lnTo>
                  <a:pt x="6003" y="17564"/>
                </a:lnTo>
                <a:lnTo>
                  <a:pt x="6622" y="18087"/>
                </a:lnTo>
                <a:lnTo>
                  <a:pt x="7241" y="18386"/>
                </a:lnTo>
                <a:lnTo>
                  <a:pt x="7984" y="18685"/>
                </a:lnTo>
                <a:lnTo>
                  <a:pt x="9655" y="18685"/>
                </a:lnTo>
                <a:lnTo>
                  <a:pt x="10274" y="18386"/>
                </a:lnTo>
                <a:lnTo>
                  <a:pt x="11017" y="18087"/>
                </a:lnTo>
                <a:lnTo>
                  <a:pt x="11636" y="17564"/>
                </a:lnTo>
                <a:lnTo>
                  <a:pt x="12131" y="16966"/>
                </a:lnTo>
                <a:lnTo>
                  <a:pt x="12440" y="16368"/>
                </a:lnTo>
                <a:lnTo>
                  <a:pt x="12688" y="15621"/>
                </a:lnTo>
                <a:lnTo>
                  <a:pt x="12688" y="13902"/>
                </a:lnTo>
                <a:lnTo>
                  <a:pt x="12131" y="12556"/>
                </a:lnTo>
                <a:lnTo>
                  <a:pt x="11636" y="11958"/>
                </a:lnTo>
                <a:lnTo>
                  <a:pt x="11017" y="11510"/>
                </a:lnTo>
                <a:lnTo>
                  <a:pt x="10274" y="11136"/>
                </a:lnTo>
                <a:lnTo>
                  <a:pt x="9655" y="10837"/>
                </a:lnTo>
                <a:lnTo>
                  <a:pt x="8727" y="10837"/>
                </a:ln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22" name="Group 19"/>
          <p:cNvGrpSpPr/>
          <p:nvPr/>
        </p:nvGrpSpPr>
        <p:grpSpPr>
          <a:xfrm>
            <a:off x="6135480" y="4818240"/>
            <a:ext cx="2549520" cy="1228320"/>
            <a:chOff x="6135480" y="4818240"/>
            <a:chExt cx="2549520" cy="1228320"/>
          </a:xfrm>
        </p:grpSpPr>
        <p:sp>
          <p:nvSpPr>
            <p:cNvPr id="223" name="CustomShape 20"/>
            <p:cNvSpPr/>
            <p:nvPr/>
          </p:nvSpPr>
          <p:spPr>
            <a:xfrm>
              <a:off x="6135480" y="5103720"/>
              <a:ext cx="2549520" cy="942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Development of key underlying technologies internally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Adoption of better technology frameworks and practices 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24" name="CustomShape 21"/>
            <p:cNvSpPr/>
            <p:nvPr/>
          </p:nvSpPr>
          <p:spPr>
            <a:xfrm>
              <a:off x="6216480" y="4818240"/>
              <a:ext cx="122904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Technological</a:t>
              </a:r>
              <a:endParaRPr lang="en-US" sz="1600" b="0" strike="noStrike" spc="-1">
                <a:latin typeface="Arial"/>
              </a:endParaRPr>
            </a:p>
          </p:txBody>
        </p:sp>
      </p:grpSp>
      <p:sp>
        <p:nvSpPr>
          <p:cNvPr id="225" name="CustomShape 22"/>
          <p:cNvSpPr/>
          <p:nvPr/>
        </p:nvSpPr>
        <p:spPr>
          <a:xfrm>
            <a:off x="6237000" y="4351320"/>
            <a:ext cx="430560" cy="43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5938" y="10905"/>
                </a:moveTo>
                <a:cubicBezTo>
                  <a:pt x="15938" y="8179"/>
                  <a:pt x="13631" y="5872"/>
                  <a:pt x="10905" y="5872"/>
                </a:cubicBezTo>
                <a:cubicBezTo>
                  <a:pt x="8179" y="5872"/>
                  <a:pt x="5872" y="8179"/>
                  <a:pt x="5872" y="10905"/>
                </a:cubicBezTo>
                <a:cubicBezTo>
                  <a:pt x="5872" y="13631"/>
                  <a:pt x="8179" y="15938"/>
                  <a:pt x="10905" y="15938"/>
                </a:cubicBezTo>
                <a:cubicBezTo>
                  <a:pt x="13631" y="15938"/>
                  <a:pt x="15938" y="13631"/>
                  <a:pt x="15938" y="10905"/>
                </a:cubicBezTo>
                <a:close/>
                <a:moveTo>
                  <a:pt x="21600" y="9437"/>
                </a:moveTo>
                <a:cubicBezTo>
                  <a:pt x="21600" y="12373"/>
                  <a:pt x="21600" y="12373"/>
                  <a:pt x="21600" y="12373"/>
                </a:cubicBezTo>
                <a:cubicBezTo>
                  <a:pt x="20132" y="12792"/>
                  <a:pt x="20132" y="12792"/>
                  <a:pt x="20132" y="12792"/>
                </a:cubicBezTo>
                <a:cubicBezTo>
                  <a:pt x="19503" y="13212"/>
                  <a:pt x="19083" y="13631"/>
                  <a:pt x="18664" y="14050"/>
                </a:cubicBezTo>
                <a:cubicBezTo>
                  <a:pt x="18664" y="14260"/>
                  <a:pt x="18664" y="14260"/>
                  <a:pt x="18664" y="14260"/>
                </a:cubicBezTo>
                <a:cubicBezTo>
                  <a:pt x="18454" y="14680"/>
                  <a:pt x="18454" y="15309"/>
                  <a:pt x="18874" y="15938"/>
                </a:cubicBezTo>
                <a:cubicBezTo>
                  <a:pt x="19503" y="17406"/>
                  <a:pt x="19503" y="17406"/>
                  <a:pt x="19503" y="17406"/>
                </a:cubicBezTo>
                <a:cubicBezTo>
                  <a:pt x="17406" y="19503"/>
                  <a:pt x="17406" y="19503"/>
                  <a:pt x="17406" y="19503"/>
                </a:cubicBezTo>
                <a:cubicBezTo>
                  <a:pt x="15938" y="18874"/>
                  <a:pt x="15938" y="18874"/>
                  <a:pt x="15938" y="18874"/>
                </a:cubicBezTo>
                <a:cubicBezTo>
                  <a:pt x="15309" y="18454"/>
                  <a:pt x="14680" y="18454"/>
                  <a:pt x="14050" y="18874"/>
                </a:cubicBezTo>
                <a:cubicBezTo>
                  <a:pt x="14050" y="18874"/>
                  <a:pt x="14050" y="18874"/>
                  <a:pt x="14050" y="18874"/>
                </a:cubicBezTo>
                <a:cubicBezTo>
                  <a:pt x="13631" y="19083"/>
                  <a:pt x="13002" y="19503"/>
                  <a:pt x="12792" y="20132"/>
                </a:cubicBezTo>
                <a:cubicBezTo>
                  <a:pt x="12373" y="21600"/>
                  <a:pt x="12373" y="21600"/>
                  <a:pt x="12373" y="21600"/>
                </a:cubicBezTo>
                <a:cubicBezTo>
                  <a:pt x="9437" y="21600"/>
                  <a:pt x="9437" y="21600"/>
                  <a:pt x="9437" y="21600"/>
                </a:cubicBezTo>
                <a:cubicBezTo>
                  <a:pt x="8808" y="20132"/>
                  <a:pt x="8808" y="20132"/>
                  <a:pt x="8808" y="20132"/>
                </a:cubicBezTo>
                <a:cubicBezTo>
                  <a:pt x="8598" y="19503"/>
                  <a:pt x="8179" y="19083"/>
                  <a:pt x="7550" y="18874"/>
                </a:cubicBezTo>
                <a:cubicBezTo>
                  <a:pt x="7550" y="18874"/>
                  <a:pt x="7550" y="18874"/>
                  <a:pt x="7550" y="18874"/>
                </a:cubicBezTo>
                <a:cubicBezTo>
                  <a:pt x="6920" y="18454"/>
                  <a:pt x="6291" y="18454"/>
                  <a:pt x="5662" y="18874"/>
                </a:cubicBezTo>
                <a:cubicBezTo>
                  <a:pt x="4194" y="19503"/>
                  <a:pt x="4194" y="19503"/>
                  <a:pt x="4194" y="19503"/>
                </a:cubicBezTo>
                <a:cubicBezTo>
                  <a:pt x="2097" y="17406"/>
                  <a:pt x="2097" y="17406"/>
                  <a:pt x="2097" y="17406"/>
                </a:cubicBezTo>
                <a:cubicBezTo>
                  <a:pt x="2936" y="15938"/>
                  <a:pt x="2936" y="15938"/>
                  <a:pt x="2936" y="15938"/>
                </a:cubicBezTo>
                <a:cubicBezTo>
                  <a:pt x="3146" y="15309"/>
                  <a:pt x="3146" y="14680"/>
                  <a:pt x="2936" y="14050"/>
                </a:cubicBezTo>
                <a:cubicBezTo>
                  <a:pt x="2936" y="14050"/>
                  <a:pt x="2936" y="14050"/>
                  <a:pt x="2936" y="14050"/>
                </a:cubicBezTo>
                <a:cubicBezTo>
                  <a:pt x="2726" y="13631"/>
                  <a:pt x="2307" y="13212"/>
                  <a:pt x="1678" y="12792"/>
                </a:cubicBezTo>
                <a:cubicBezTo>
                  <a:pt x="0" y="12373"/>
                  <a:pt x="0" y="12373"/>
                  <a:pt x="0" y="12373"/>
                </a:cubicBezTo>
                <a:cubicBezTo>
                  <a:pt x="0" y="9437"/>
                  <a:pt x="0" y="9437"/>
                  <a:pt x="0" y="9437"/>
                </a:cubicBezTo>
                <a:cubicBezTo>
                  <a:pt x="1678" y="8808"/>
                  <a:pt x="1678" y="8808"/>
                  <a:pt x="1678" y="8808"/>
                </a:cubicBezTo>
                <a:cubicBezTo>
                  <a:pt x="2307" y="8598"/>
                  <a:pt x="2726" y="8179"/>
                  <a:pt x="2936" y="7550"/>
                </a:cubicBezTo>
                <a:cubicBezTo>
                  <a:pt x="2936" y="7550"/>
                  <a:pt x="2936" y="7550"/>
                  <a:pt x="2936" y="7550"/>
                </a:cubicBezTo>
                <a:cubicBezTo>
                  <a:pt x="3146" y="6920"/>
                  <a:pt x="3146" y="6291"/>
                  <a:pt x="2936" y="5872"/>
                </a:cubicBezTo>
                <a:cubicBezTo>
                  <a:pt x="2097" y="4194"/>
                  <a:pt x="2097" y="4194"/>
                  <a:pt x="2097" y="4194"/>
                </a:cubicBezTo>
                <a:cubicBezTo>
                  <a:pt x="4194" y="2307"/>
                  <a:pt x="4194" y="2307"/>
                  <a:pt x="4194" y="2307"/>
                </a:cubicBezTo>
                <a:cubicBezTo>
                  <a:pt x="5662" y="2936"/>
                  <a:pt x="5662" y="2936"/>
                  <a:pt x="5662" y="2936"/>
                </a:cubicBezTo>
                <a:cubicBezTo>
                  <a:pt x="6291" y="3146"/>
                  <a:pt x="6920" y="3146"/>
                  <a:pt x="7550" y="2936"/>
                </a:cubicBezTo>
                <a:cubicBezTo>
                  <a:pt x="7550" y="2936"/>
                  <a:pt x="7550" y="2936"/>
                  <a:pt x="7550" y="2936"/>
                </a:cubicBezTo>
                <a:cubicBezTo>
                  <a:pt x="8179" y="2726"/>
                  <a:pt x="8598" y="2307"/>
                  <a:pt x="8808" y="1678"/>
                </a:cubicBezTo>
                <a:cubicBezTo>
                  <a:pt x="9437" y="0"/>
                  <a:pt x="9437" y="0"/>
                  <a:pt x="9437" y="0"/>
                </a:cubicBezTo>
                <a:cubicBezTo>
                  <a:pt x="12373" y="0"/>
                  <a:pt x="12373" y="0"/>
                  <a:pt x="12373" y="0"/>
                </a:cubicBezTo>
                <a:cubicBezTo>
                  <a:pt x="12792" y="1678"/>
                  <a:pt x="12792" y="1678"/>
                  <a:pt x="12792" y="1678"/>
                </a:cubicBezTo>
                <a:cubicBezTo>
                  <a:pt x="13002" y="2307"/>
                  <a:pt x="13631" y="2726"/>
                  <a:pt x="14050" y="2936"/>
                </a:cubicBezTo>
                <a:cubicBezTo>
                  <a:pt x="14050" y="2936"/>
                  <a:pt x="14050" y="2936"/>
                  <a:pt x="14050" y="2936"/>
                </a:cubicBezTo>
                <a:cubicBezTo>
                  <a:pt x="14680" y="3146"/>
                  <a:pt x="15309" y="3146"/>
                  <a:pt x="15938" y="2936"/>
                </a:cubicBezTo>
                <a:cubicBezTo>
                  <a:pt x="17406" y="2307"/>
                  <a:pt x="17406" y="2307"/>
                  <a:pt x="17406" y="2307"/>
                </a:cubicBezTo>
                <a:cubicBezTo>
                  <a:pt x="19503" y="4194"/>
                  <a:pt x="19503" y="4194"/>
                  <a:pt x="19503" y="4194"/>
                </a:cubicBezTo>
                <a:cubicBezTo>
                  <a:pt x="18874" y="5872"/>
                  <a:pt x="18874" y="5872"/>
                  <a:pt x="18874" y="5872"/>
                </a:cubicBezTo>
                <a:cubicBezTo>
                  <a:pt x="18454" y="6291"/>
                  <a:pt x="18454" y="6920"/>
                  <a:pt x="18664" y="7550"/>
                </a:cubicBezTo>
                <a:cubicBezTo>
                  <a:pt x="18664" y="7550"/>
                  <a:pt x="18664" y="7550"/>
                  <a:pt x="18664" y="7550"/>
                </a:cubicBezTo>
                <a:cubicBezTo>
                  <a:pt x="19083" y="8179"/>
                  <a:pt x="19503" y="8598"/>
                  <a:pt x="20132" y="8808"/>
                </a:cubicBezTo>
                <a:lnTo>
                  <a:pt x="21600" y="9437"/>
                </a:lnTo>
                <a:close/>
                <a:moveTo>
                  <a:pt x="13841" y="10905"/>
                </a:moveTo>
                <a:cubicBezTo>
                  <a:pt x="13841" y="12583"/>
                  <a:pt x="12373" y="13841"/>
                  <a:pt x="10905" y="13841"/>
                </a:cubicBezTo>
                <a:cubicBezTo>
                  <a:pt x="9227" y="13841"/>
                  <a:pt x="7969" y="12583"/>
                  <a:pt x="7969" y="10905"/>
                </a:cubicBezTo>
                <a:cubicBezTo>
                  <a:pt x="7969" y="9227"/>
                  <a:pt x="9227" y="7969"/>
                  <a:pt x="10905" y="7969"/>
                </a:cubicBezTo>
                <a:cubicBezTo>
                  <a:pt x="12373" y="7969"/>
                  <a:pt x="13841" y="9227"/>
                  <a:pt x="13841" y="10905"/>
                </a:cubicBez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23"/>
          <p:cNvSpPr/>
          <p:nvPr/>
        </p:nvSpPr>
        <p:spPr>
          <a:xfrm>
            <a:off x="3315240" y="2419920"/>
            <a:ext cx="374040" cy="410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1049"/>
                </a:moveTo>
                <a:cubicBezTo>
                  <a:pt x="21135" y="4194"/>
                  <a:pt x="19277" y="7130"/>
                  <a:pt x="16026" y="8388"/>
                </a:cubicBezTo>
                <a:cubicBezTo>
                  <a:pt x="16258" y="7969"/>
                  <a:pt x="16490" y="7340"/>
                  <a:pt x="16955" y="6920"/>
                </a:cubicBezTo>
                <a:cubicBezTo>
                  <a:pt x="19045" y="5662"/>
                  <a:pt x="19742" y="3565"/>
                  <a:pt x="20206" y="2097"/>
                </a:cubicBezTo>
                <a:cubicBezTo>
                  <a:pt x="18116" y="2097"/>
                  <a:pt x="18116" y="2097"/>
                  <a:pt x="18116" y="2097"/>
                </a:cubicBezTo>
                <a:cubicBezTo>
                  <a:pt x="18116" y="1887"/>
                  <a:pt x="18116" y="1468"/>
                  <a:pt x="18116" y="1049"/>
                </a:cubicBezTo>
                <a:lnTo>
                  <a:pt x="21600" y="1049"/>
                </a:lnTo>
                <a:close/>
                <a:moveTo>
                  <a:pt x="5806" y="8388"/>
                </a:moveTo>
                <a:cubicBezTo>
                  <a:pt x="2555" y="7130"/>
                  <a:pt x="465" y="4194"/>
                  <a:pt x="232" y="1049"/>
                </a:cubicBezTo>
                <a:cubicBezTo>
                  <a:pt x="3484" y="1049"/>
                  <a:pt x="3484" y="1049"/>
                  <a:pt x="3484" y="1049"/>
                </a:cubicBezTo>
                <a:cubicBezTo>
                  <a:pt x="3484" y="1468"/>
                  <a:pt x="3484" y="1887"/>
                  <a:pt x="3716" y="2097"/>
                </a:cubicBezTo>
                <a:cubicBezTo>
                  <a:pt x="1626" y="2097"/>
                  <a:pt x="1626" y="2097"/>
                  <a:pt x="1626" y="2097"/>
                </a:cubicBezTo>
                <a:cubicBezTo>
                  <a:pt x="1858" y="3565"/>
                  <a:pt x="2787" y="5662"/>
                  <a:pt x="4877" y="6920"/>
                </a:cubicBezTo>
                <a:cubicBezTo>
                  <a:pt x="5110" y="7340"/>
                  <a:pt x="5342" y="7969"/>
                  <a:pt x="5806" y="8388"/>
                </a:cubicBezTo>
                <a:close/>
                <a:moveTo>
                  <a:pt x="10684" y="9856"/>
                </a:moveTo>
                <a:cubicBezTo>
                  <a:pt x="8826" y="7340"/>
                  <a:pt x="8129" y="4194"/>
                  <a:pt x="8129" y="1258"/>
                </a:cubicBezTo>
                <a:cubicBezTo>
                  <a:pt x="6735" y="1258"/>
                  <a:pt x="6735" y="1258"/>
                  <a:pt x="6735" y="1258"/>
                </a:cubicBezTo>
                <a:cubicBezTo>
                  <a:pt x="6968" y="5033"/>
                  <a:pt x="8594" y="7759"/>
                  <a:pt x="10684" y="9856"/>
                </a:cubicBezTo>
                <a:close/>
                <a:moveTo>
                  <a:pt x="16955" y="0"/>
                </a:moveTo>
                <a:cubicBezTo>
                  <a:pt x="16955" y="7759"/>
                  <a:pt x="12774" y="9856"/>
                  <a:pt x="12077" y="12373"/>
                </a:cubicBezTo>
                <a:cubicBezTo>
                  <a:pt x="9523" y="12373"/>
                  <a:pt x="9523" y="12373"/>
                  <a:pt x="9523" y="12373"/>
                </a:cubicBezTo>
                <a:cubicBezTo>
                  <a:pt x="9058" y="9856"/>
                  <a:pt x="4645" y="7759"/>
                  <a:pt x="4645" y="0"/>
                </a:cubicBezTo>
                <a:lnTo>
                  <a:pt x="16955" y="0"/>
                </a:lnTo>
                <a:close/>
                <a:moveTo>
                  <a:pt x="14865" y="17196"/>
                </a:moveTo>
                <a:cubicBezTo>
                  <a:pt x="14400" y="16777"/>
                  <a:pt x="14400" y="16777"/>
                  <a:pt x="14400" y="16777"/>
                </a:cubicBezTo>
                <a:cubicBezTo>
                  <a:pt x="13703" y="17196"/>
                  <a:pt x="13703" y="17196"/>
                  <a:pt x="13703" y="17196"/>
                </a:cubicBezTo>
                <a:cubicBezTo>
                  <a:pt x="13703" y="16357"/>
                  <a:pt x="13703" y="16357"/>
                  <a:pt x="13703" y="16357"/>
                </a:cubicBezTo>
                <a:cubicBezTo>
                  <a:pt x="13239" y="15938"/>
                  <a:pt x="13239" y="15938"/>
                  <a:pt x="13239" y="15938"/>
                </a:cubicBezTo>
                <a:cubicBezTo>
                  <a:pt x="13935" y="15938"/>
                  <a:pt x="13935" y="15938"/>
                  <a:pt x="13935" y="15938"/>
                </a:cubicBezTo>
                <a:cubicBezTo>
                  <a:pt x="14400" y="15309"/>
                  <a:pt x="14400" y="15309"/>
                  <a:pt x="14400" y="15309"/>
                </a:cubicBezTo>
                <a:cubicBezTo>
                  <a:pt x="14632" y="15938"/>
                  <a:pt x="14632" y="15938"/>
                  <a:pt x="14632" y="15938"/>
                </a:cubicBezTo>
                <a:cubicBezTo>
                  <a:pt x="15329" y="15938"/>
                  <a:pt x="15329" y="15938"/>
                  <a:pt x="15329" y="15938"/>
                </a:cubicBezTo>
                <a:cubicBezTo>
                  <a:pt x="14865" y="16357"/>
                  <a:pt x="14865" y="16357"/>
                  <a:pt x="14865" y="16357"/>
                </a:cubicBezTo>
                <a:lnTo>
                  <a:pt x="14865" y="17196"/>
                </a:lnTo>
                <a:close/>
                <a:moveTo>
                  <a:pt x="11845" y="16986"/>
                </a:moveTo>
                <a:cubicBezTo>
                  <a:pt x="10916" y="16567"/>
                  <a:pt x="10916" y="16567"/>
                  <a:pt x="10916" y="16567"/>
                </a:cubicBezTo>
                <a:cubicBezTo>
                  <a:pt x="9755" y="16986"/>
                  <a:pt x="9755" y="16986"/>
                  <a:pt x="9755" y="16986"/>
                </a:cubicBezTo>
                <a:cubicBezTo>
                  <a:pt x="9987" y="15938"/>
                  <a:pt x="9987" y="15938"/>
                  <a:pt x="9987" y="15938"/>
                </a:cubicBezTo>
                <a:cubicBezTo>
                  <a:pt x="9290" y="15309"/>
                  <a:pt x="9290" y="15309"/>
                  <a:pt x="9290" y="15309"/>
                </a:cubicBezTo>
                <a:cubicBezTo>
                  <a:pt x="10452" y="15099"/>
                  <a:pt x="10452" y="15099"/>
                  <a:pt x="10452" y="15099"/>
                </a:cubicBezTo>
                <a:cubicBezTo>
                  <a:pt x="10916" y="14260"/>
                  <a:pt x="10916" y="14260"/>
                  <a:pt x="10916" y="14260"/>
                </a:cubicBezTo>
                <a:cubicBezTo>
                  <a:pt x="11381" y="15099"/>
                  <a:pt x="11381" y="15099"/>
                  <a:pt x="11381" y="15099"/>
                </a:cubicBezTo>
                <a:cubicBezTo>
                  <a:pt x="12542" y="15309"/>
                  <a:pt x="12542" y="15309"/>
                  <a:pt x="12542" y="15309"/>
                </a:cubicBezTo>
                <a:cubicBezTo>
                  <a:pt x="11613" y="15938"/>
                  <a:pt x="11613" y="15938"/>
                  <a:pt x="11613" y="15938"/>
                </a:cubicBezTo>
                <a:lnTo>
                  <a:pt x="11845" y="16986"/>
                </a:lnTo>
                <a:close/>
                <a:moveTo>
                  <a:pt x="8129" y="17196"/>
                </a:moveTo>
                <a:cubicBezTo>
                  <a:pt x="7432" y="16777"/>
                  <a:pt x="7432" y="16777"/>
                  <a:pt x="7432" y="16777"/>
                </a:cubicBezTo>
                <a:cubicBezTo>
                  <a:pt x="6735" y="17196"/>
                  <a:pt x="6735" y="17196"/>
                  <a:pt x="6735" y="17196"/>
                </a:cubicBezTo>
                <a:cubicBezTo>
                  <a:pt x="6968" y="16357"/>
                  <a:pt x="6968" y="16357"/>
                  <a:pt x="6968" y="16357"/>
                </a:cubicBezTo>
                <a:cubicBezTo>
                  <a:pt x="6271" y="15938"/>
                  <a:pt x="6271" y="15938"/>
                  <a:pt x="6271" y="15938"/>
                </a:cubicBezTo>
                <a:cubicBezTo>
                  <a:pt x="6968" y="15938"/>
                  <a:pt x="6968" y="15938"/>
                  <a:pt x="6968" y="15938"/>
                </a:cubicBezTo>
                <a:cubicBezTo>
                  <a:pt x="7432" y="15309"/>
                  <a:pt x="7432" y="15309"/>
                  <a:pt x="7432" y="15309"/>
                </a:cubicBezTo>
                <a:cubicBezTo>
                  <a:pt x="7665" y="15938"/>
                  <a:pt x="7665" y="15938"/>
                  <a:pt x="7665" y="15938"/>
                </a:cubicBezTo>
                <a:cubicBezTo>
                  <a:pt x="8361" y="15938"/>
                  <a:pt x="8361" y="15938"/>
                  <a:pt x="8361" y="15938"/>
                </a:cubicBezTo>
                <a:cubicBezTo>
                  <a:pt x="7897" y="16357"/>
                  <a:pt x="7897" y="16357"/>
                  <a:pt x="7897" y="16357"/>
                </a:cubicBezTo>
                <a:lnTo>
                  <a:pt x="8129" y="17196"/>
                </a:lnTo>
                <a:close/>
                <a:moveTo>
                  <a:pt x="10916" y="13631"/>
                </a:moveTo>
                <a:cubicBezTo>
                  <a:pt x="8129" y="13631"/>
                  <a:pt x="5806" y="14260"/>
                  <a:pt x="3484" y="15309"/>
                </a:cubicBezTo>
                <a:cubicBezTo>
                  <a:pt x="6271" y="19083"/>
                  <a:pt x="6271" y="19083"/>
                  <a:pt x="6271" y="19083"/>
                </a:cubicBezTo>
                <a:cubicBezTo>
                  <a:pt x="7665" y="18245"/>
                  <a:pt x="9290" y="18035"/>
                  <a:pt x="10916" y="18035"/>
                </a:cubicBezTo>
                <a:cubicBezTo>
                  <a:pt x="12542" y="18035"/>
                  <a:pt x="13935" y="18245"/>
                  <a:pt x="15329" y="19083"/>
                </a:cubicBezTo>
                <a:cubicBezTo>
                  <a:pt x="18116" y="15309"/>
                  <a:pt x="18116" y="15309"/>
                  <a:pt x="18116" y="15309"/>
                </a:cubicBezTo>
                <a:cubicBezTo>
                  <a:pt x="16026" y="14260"/>
                  <a:pt x="13471" y="13631"/>
                  <a:pt x="10916" y="13631"/>
                </a:cubicBezTo>
                <a:close/>
                <a:moveTo>
                  <a:pt x="18581" y="16148"/>
                </a:moveTo>
                <a:cubicBezTo>
                  <a:pt x="15794" y="19713"/>
                  <a:pt x="15794" y="19713"/>
                  <a:pt x="15794" y="19713"/>
                </a:cubicBezTo>
                <a:cubicBezTo>
                  <a:pt x="16490" y="20342"/>
                  <a:pt x="17187" y="20971"/>
                  <a:pt x="17884" y="21600"/>
                </a:cubicBezTo>
                <a:cubicBezTo>
                  <a:pt x="18348" y="18874"/>
                  <a:pt x="18348" y="18874"/>
                  <a:pt x="18348" y="18874"/>
                </a:cubicBezTo>
                <a:cubicBezTo>
                  <a:pt x="21600" y="18874"/>
                  <a:pt x="21600" y="18874"/>
                  <a:pt x="21600" y="18874"/>
                </a:cubicBezTo>
                <a:cubicBezTo>
                  <a:pt x="20671" y="17825"/>
                  <a:pt x="19742" y="16986"/>
                  <a:pt x="18581" y="16148"/>
                </a:cubicBezTo>
                <a:close/>
                <a:moveTo>
                  <a:pt x="3252" y="16148"/>
                </a:moveTo>
                <a:cubicBezTo>
                  <a:pt x="5806" y="19713"/>
                  <a:pt x="5806" y="19713"/>
                  <a:pt x="5806" y="19713"/>
                </a:cubicBezTo>
                <a:cubicBezTo>
                  <a:pt x="5110" y="20342"/>
                  <a:pt x="4413" y="20971"/>
                  <a:pt x="3948" y="21600"/>
                </a:cubicBezTo>
                <a:cubicBezTo>
                  <a:pt x="3252" y="18874"/>
                  <a:pt x="3252" y="18874"/>
                  <a:pt x="3252" y="18874"/>
                </a:cubicBezTo>
                <a:cubicBezTo>
                  <a:pt x="0" y="18874"/>
                  <a:pt x="0" y="18874"/>
                  <a:pt x="0" y="18874"/>
                </a:cubicBezTo>
                <a:cubicBezTo>
                  <a:pt x="929" y="17825"/>
                  <a:pt x="2090" y="16986"/>
                  <a:pt x="3252" y="16148"/>
                </a:cubicBez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CustomShape 24"/>
          <p:cNvSpPr/>
          <p:nvPr/>
        </p:nvSpPr>
        <p:spPr>
          <a:xfrm>
            <a:off x="6205320" y="2385360"/>
            <a:ext cx="493920" cy="47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033" y="20057"/>
                </a:moveTo>
                <a:cubicBezTo>
                  <a:pt x="2726" y="17633"/>
                  <a:pt x="2726" y="17633"/>
                  <a:pt x="2726" y="17633"/>
                </a:cubicBezTo>
                <a:cubicBezTo>
                  <a:pt x="3355" y="16971"/>
                  <a:pt x="3355" y="16971"/>
                  <a:pt x="3355" y="16971"/>
                </a:cubicBezTo>
                <a:cubicBezTo>
                  <a:pt x="3984" y="17633"/>
                  <a:pt x="3984" y="17633"/>
                  <a:pt x="3984" y="17633"/>
                </a:cubicBezTo>
                <a:cubicBezTo>
                  <a:pt x="4404" y="17192"/>
                  <a:pt x="4404" y="17192"/>
                  <a:pt x="4404" y="17192"/>
                </a:cubicBezTo>
                <a:cubicBezTo>
                  <a:pt x="3565" y="16531"/>
                  <a:pt x="3565" y="16531"/>
                  <a:pt x="3565" y="16531"/>
                </a:cubicBezTo>
                <a:cubicBezTo>
                  <a:pt x="3984" y="16090"/>
                  <a:pt x="3984" y="16090"/>
                  <a:pt x="3984" y="16090"/>
                </a:cubicBezTo>
                <a:cubicBezTo>
                  <a:pt x="4823" y="16751"/>
                  <a:pt x="4823" y="16751"/>
                  <a:pt x="4823" y="16751"/>
                </a:cubicBezTo>
                <a:cubicBezTo>
                  <a:pt x="5033" y="16310"/>
                  <a:pt x="5033" y="16310"/>
                  <a:pt x="5033" y="16310"/>
                </a:cubicBezTo>
                <a:cubicBezTo>
                  <a:pt x="4404" y="15649"/>
                  <a:pt x="4404" y="15649"/>
                  <a:pt x="4404" y="15649"/>
                </a:cubicBezTo>
                <a:cubicBezTo>
                  <a:pt x="4823" y="15208"/>
                  <a:pt x="4823" y="15208"/>
                  <a:pt x="4823" y="15208"/>
                </a:cubicBezTo>
                <a:cubicBezTo>
                  <a:pt x="5452" y="16090"/>
                  <a:pt x="5452" y="16090"/>
                  <a:pt x="5452" y="16090"/>
                </a:cubicBezTo>
                <a:cubicBezTo>
                  <a:pt x="5872" y="15649"/>
                  <a:pt x="5872" y="15649"/>
                  <a:pt x="5872" y="15649"/>
                </a:cubicBezTo>
                <a:cubicBezTo>
                  <a:pt x="5243" y="14767"/>
                  <a:pt x="5243" y="14767"/>
                  <a:pt x="5243" y="14767"/>
                </a:cubicBezTo>
                <a:cubicBezTo>
                  <a:pt x="5662" y="14547"/>
                  <a:pt x="5662" y="14547"/>
                  <a:pt x="5662" y="14547"/>
                </a:cubicBezTo>
                <a:cubicBezTo>
                  <a:pt x="6291" y="15208"/>
                  <a:pt x="6291" y="15208"/>
                  <a:pt x="6291" y="15208"/>
                </a:cubicBezTo>
                <a:cubicBezTo>
                  <a:pt x="6711" y="14767"/>
                  <a:pt x="6711" y="14767"/>
                  <a:pt x="6711" y="14767"/>
                </a:cubicBezTo>
                <a:cubicBezTo>
                  <a:pt x="6082" y="14106"/>
                  <a:pt x="6082" y="14106"/>
                  <a:pt x="6082" y="14106"/>
                </a:cubicBezTo>
                <a:cubicBezTo>
                  <a:pt x="6501" y="13665"/>
                  <a:pt x="6501" y="13665"/>
                  <a:pt x="6501" y="13665"/>
                </a:cubicBezTo>
                <a:cubicBezTo>
                  <a:pt x="7130" y="14327"/>
                  <a:pt x="7130" y="14327"/>
                  <a:pt x="7130" y="14327"/>
                </a:cubicBezTo>
                <a:cubicBezTo>
                  <a:pt x="7550" y="13886"/>
                  <a:pt x="7550" y="13886"/>
                  <a:pt x="7550" y="13886"/>
                </a:cubicBezTo>
                <a:cubicBezTo>
                  <a:pt x="6082" y="12343"/>
                  <a:pt x="6082" y="12343"/>
                  <a:pt x="6082" y="12343"/>
                </a:cubicBezTo>
                <a:cubicBezTo>
                  <a:pt x="1258" y="17633"/>
                  <a:pt x="1258" y="17633"/>
                  <a:pt x="1258" y="17633"/>
                </a:cubicBezTo>
                <a:cubicBezTo>
                  <a:pt x="5033" y="21600"/>
                  <a:pt x="5033" y="21600"/>
                  <a:pt x="5033" y="21600"/>
                </a:cubicBezTo>
                <a:cubicBezTo>
                  <a:pt x="9856" y="16531"/>
                  <a:pt x="9856" y="16531"/>
                  <a:pt x="9856" y="16531"/>
                </a:cubicBezTo>
                <a:cubicBezTo>
                  <a:pt x="9017" y="15649"/>
                  <a:pt x="9017" y="15649"/>
                  <a:pt x="9017" y="15649"/>
                </a:cubicBezTo>
                <a:lnTo>
                  <a:pt x="5033" y="20057"/>
                </a:lnTo>
                <a:close/>
                <a:moveTo>
                  <a:pt x="15938" y="20718"/>
                </a:moveTo>
                <a:cubicBezTo>
                  <a:pt x="20551" y="21600"/>
                  <a:pt x="20551" y="21600"/>
                  <a:pt x="20551" y="21600"/>
                </a:cubicBezTo>
                <a:cubicBezTo>
                  <a:pt x="19503" y="16751"/>
                  <a:pt x="19503" y="16751"/>
                  <a:pt x="19503" y="16751"/>
                </a:cubicBezTo>
                <a:lnTo>
                  <a:pt x="15938" y="20718"/>
                </a:lnTo>
                <a:close/>
                <a:moveTo>
                  <a:pt x="5662" y="2204"/>
                </a:moveTo>
                <a:cubicBezTo>
                  <a:pt x="3565" y="220"/>
                  <a:pt x="3565" y="220"/>
                  <a:pt x="3565" y="220"/>
                </a:cubicBezTo>
                <a:cubicBezTo>
                  <a:pt x="0" y="3967"/>
                  <a:pt x="0" y="3967"/>
                  <a:pt x="0" y="3967"/>
                </a:cubicBezTo>
                <a:cubicBezTo>
                  <a:pt x="2097" y="5951"/>
                  <a:pt x="2097" y="5951"/>
                  <a:pt x="2097" y="5951"/>
                </a:cubicBezTo>
                <a:lnTo>
                  <a:pt x="5662" y="2204"/>
                </a:lnTo>
                <a:close/>
                <a:moveTo>
                  <a:pt x="14889" y="19616"/>
                </a:moveTo>
                <a:cubicBezTo>
                  <a:pt x="18454" y="15649"/>
                  <a:pt x="18454" y="15649"/>
                  <a:pt x="18454" y="15649"/>
                </a:cubicBezTo>
                <a:cubicBezTo>
                  <a:pt x="6711" y="3306"/>
                  <a:pt x="6711" y="3306"/>
                  <a:pt x="6711" y="3306"/>
                </a:cubicBezTo>
                <a:cubicBezTo>
                  <a:pt x="3146" y="7053"/>
                  <a:pt x="3146" y="7053"/>
                  <a:pt x="3146" y="7053"/>
                </a:cubicBezTo>
                <a:lnTo>
                  <a:pt x="14889" y="19616"/>
                </a:lnTo>
                <a:close/>
                <a:moveTo>
                  <a:pt x="18664" y="3967"/>
                </a:moveTo>
                <a:cubicBezTo>
                  <a:pt x="18664" y="3527"/>
                  <a:pt x="18245" y="3086"/>
                  <a:pt x="17825" y="3086"/>
                </a:cubicBezTo>
                <a:cubicBezTo>
                  <a:pt x="17196" y="3086"/>
                  <a:pt x="16986" y="3527"/>
                  <a:pt x="16986" y="3967"/>
                </a:cubicBezTo>
                <a:cubicBezTo>
                  <a:pt x="16986" y="4629"/>
                  <a:pt x="17196" y="5069"/>
                  <a:pt x="17825" y="5069"/>
                </a:cubicBezTo>
                <a:cubicBezTo>
                  <a:pt x="18245" y="5069"/>
                  <a:pt x="18664" y="4629"/>
                  <a:pt x="18664" y="3967"/>
                </a:cubicBezTo>
                <a:close/>
                <a:moveTo>
                  <a:pt x="13212" y="7935"/>
                </a:moveTo>
                <a:cubicBezTo>
                  <a:pt x="11744" y="6392"/>
                  <a:pt x="11744" y="6392"/>
                  <a:pt x="11744" y="6392"/>
                </a:cubicBezTo>
                <a:cubicBezTo>
                  <a:pt x="17825" y="0"/>
                  <a:pt x="17825" y="0"/>
                  <a:pt x="17825" y="0"/>
                </a:cubicBezTo>
                <a:cubicBezTo>
                  <a:pt x="21600" y="3967"/>
                  <a:pt x="21600" y="3967"/>
                  <a:pt x="21600" y="3967"/>
                </a:cubicBezTo>
                <a:cubicBezTo>
                  <a:pt x="15518" y="10359"/>
                  <a:pt x="15518" y="10359"/>
                  <a:pt x="15518" y="10359"/>
                </a:cubicBezTo>
                <a:cubicBezTo>
                  <a:pt x="14680" y="9698"/>
                  <a:pt x="14680" y="9698"/>
                  <a:pt x="14680" y="9698"/>
                </a:cubicBezTo>
                <a:cubicBezTo>
                  <a:pt x="20132" y="3967"/>
                  <a:pt x="20132" y="3967"/>
                  <a:pt x="20132" y="3967"/>
                </a:cubicBezTo>
                <a:cubicBezTo>
                  <a:pt x="17825" y="1543"/>
                  <a:pt x="17825" y="1543"/>
                  <a:pt x="17825" y="1543"/>
                </a:cubicBezTo>
                <a:cubicBezTo>
                  <a:pt x="15309" y="4408"/>
                  <a:pt x="15309" y="4408"/>
                  <a:pt x="15309" y="4408"/>
                </a:cubicBezTo>
                <a:cubicBezTo>
                  <a:pt x="15938" y="5069"/>
                  <a:pt x="15938" y="5069"/>
                  <a:pt x="15938" y="5069"/>
                </a:cubicBezTo>
                <a:cubicBezTo>
                  <a:pt x="15518" y="5510"/>
                  <a:pt x="15518" y="5510"/>
                  <a:pt x="15518" y="5510"/>
                </a:cubicBezTo>
                <a:cubicBezTo>
                  <a:pt x="14889" y="4849"/>
                  <a:pt x="14889" y="4849"/>
                  <a:pt x="14889" y="4849"/>
                </a:cubicBezTo>
                <a:cubicBezTo>
                  <a:pt x="14470" y="5290"/>
                  <a:pt x="14470" y="5290"/>
                  <a:pt x="14470" y="5290"/>
                </a:cubicBezTo>
                <a:cubicBezTo>
                  <a:pt x="15099" y="5951"/>
                  <a:pt x="15099" y="5951"/>
                  <a:pt x="15099" y="5951"/>
                </a:cubicBezTo>
                <a:cubicBezTo>
                  <a:pt x="14680" y="6392"/>
                  <a:pt x="14680" y="6392"/>
                  <a:pt x="14680" y="6392"/>
                </a:cubicBezTo>
                <a:cubicBezTo>
                  <a:pt x="14050" y="5510"/>
                  <a:pt x="14050" y="5510"/>
                  <a:pt x="14050" y="5510"/>
                </a:cubicBezTo>
                <a:cubicBezTo>
                  <a:pt x="13631" y="5951"/>
                  <a:pt x="13631" y="5951"/>
                  <a:pt x="13631" y="5951"/>
                </a:cubicBezTo>
                <a:cubicBezTo>
                  <a:pt x="14260" y="6833"/>
                  <a:pt x="14260" y="6833"/>
                  <a:pt x="14260" y="6833"/>
                </a:cubicBezTo>
                <a:cubicBezTo>
                  <a:pt x="14050" y="7053"/>
                  <a:pt x="14050" y="7053"/>
                  <a:pt x="14050" y="7053"/>
                </a:cubicBezTo>
                <a:cubicBezTo>
                  <a:pt x="13212" y="6392"/>
                  <a:pt x="13212" y="6392"/>
                  <a:pt x="13212" y="6392"/>
                </a:cubicBezTo>
                <a:cubicBezTo>
                  <a:pt x="12792" y="6833"/>
                  <a:pt x="12792" y="6833"/>
                  <a:pt x="12792" y="6833"/>
                </a:cubicBezTo>
                <a:cubicBezTo>
                  <a:pt x="13631" y="7494"/>
                  <a:pt x="13631" y="7494"/>
                  <a:pt x="13631" y="7494"/>
                </a:cubicBezTo>
                <a:lnTo>
                  <a:pt x="13212" y="7935"/>
                </a:ln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8" name="CustomShape 25"/>
          <p:cNvSpPr/>
          <p:nvPr/>
        </p:nvSpPr>
        <p:spPr>
          <a:xfrm>
            <a:off x="395640" y="2445840"/>
            <a:ext cx="406800" cy="358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0329" y="2880"/>
                </a:moveTo>
                <a:lnTo>
                  <a:pt x="15247" y="4320"/>
                </a:lnTo>
                <a:lnTo>
                  <a:pt x="16518" y="5760"/>
                </a:lnTo>
                <a:lnTo>
                  <a:pt x="12071" y="10800"/>
                </a:lnTo>
                <a:lnTo>
                  <a:pt x="9529" y="8640"/>
                </a:lnTo>
                <a:lnTo>
                  <a:pt x="3812" y="15120"/>
                </a:lnTo>
                <a:lnTo>
                  <a:pt x="5718" y="17280"/>
                </a:lnTo>
                <a:lnTo>
                  <a:pt x="9529" y="12240"/>
                </a:lnTo>
                <a:lnTo>
                  <a:pt x="12071" y="15120"/>
                </a:lnTo>
                <a:lnTo>
                  <a:pt x="18424" y="7200"/>
                </a:lnTo>
                <a:lnTo>
                  <a:pt x="19694" y="8640"/>
                </a:lnTo>
                <a:lnTo>
                  <a:pt x="20329" y="2880"/>
                </a:lnTo>
                <a:close/>
                <a:moveTo>
                  <a:pt x="21600" y="1944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1906" y="0"/>
                </a:lnTo>
                <a:lnTo>
                  <a:pt x="1906" y="19440"/>
                </a:lnTo>
                <a:lnTo>
                  <a:pt x="21600" y="19440"/>
                </a:ln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CustomShape 26"/>
          <p:cNvSpPr/>
          <p:nvPr/>
        </p:nvSpPr>
        <p:spPr>
          <a:xfrm>
            <a:off x="430560" y="4398120"/>
            <a:ext cx="390960" cy="359640"/>
          </a:xfrm>
          <a:custGeom>
            <a:avLst/>
            <a:gdLst/>
            <a:ahLst/>
            <a:cxnLst/>
            <a:rect l="l" t="t" r="r" b="b"/>
            <a:pathLst>
              <a:path w="18339" h="20356">
                <a:moveTo>
                  <a:pt x="17821" y="3203"/>
                </a:moveTo>
                <a:cubicBezTo>
                  <a:pt x="16036" y="-1244"/>
                  <a:pt x="10680" y="-820"/>
                  <a:pt x="9252" y="2991"/>
                </a:cubicBezTo>
                <a:cubicBezTo>
                  <a:pt x="7824" y="-820"/>
                  <a:pt x="2290" y="-1244"/>
                  <a:pt x="505" y="3203"/>
                </a:cubicBezTo>
                <a:cubicBezTo>
                  <a:pt x="-1637" y="8285"/>
                  <a:pt x="3361" y="13368"/>
                  <a:pt x="9252" y="20356"/>
                </a:cubicBezTo>
                <a:cubicBezTo>
                  <a:pt x="15143" y="13368"/>
                  <a:pt x="19963" y="8285"/>
                  <a:pt x="17821" y="3203"/>
                </a:cubicBez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9. Project Plan &amp; Next Steps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31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232" name="CustomShape 2"/>
          <p:cNvSpPr/>
          <p:nvPr/>
        </p:nvSpPr>
        <p:spPr>
          <a:xfrm>
            <a:off x="847800" y="1203120"/>
            <a:ext cx="8496360" cy="394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262626"/>
                </a:solidFill>
                <a:latin typeface="Calibri Light"/>
                <a:ea typeface="Calibri Light"/>
              </a:rPr>
              <a:t>Share with us your roadmap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33" name="Line 3"/>
          <p:cNvSpPr/>
          <p:nvPr/>
        </p:nvSpPr>
        <p:spPr>
          <a:xfrm flipH="1">
            <a:off x="0" y="4142520"/>
            <a:ext cx="9144000" cy="360"/>
          </a:xfrm>
          <a:prstGeom prst="line">
            <a:avLst/>
          </a:prstGeom>
          <a:ln w="38160">
            <a:solidFill>
              <a:srgbClr val="595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34" name="Group 4"/>
          <p:cNvGrpSpPr/>
          <p:nvPr/>
        </p:nvGrpSpPr>
        <p:grpSpPr>
          <a:xfrm>
            <a:off x="501840" y="3911040"/>
            <a:ext cx="461880" cy="461880"/>
            <a:chOff x="501840" y="3911040"/>
            <a:chExt cx="461880" cy="461880"/>
          </a:xfrm>
        </p:grpSpPr>
        <p:sp>
          <p:nvSpPr>
            <p:cNvPr id="235" name="CustomShape 5"/>
            <p:cNvSpPr/>
            <p:nvPr/>
          </p:nvSpPr>
          <p:spPr>
            <a:xfrm>
              <a:off x="501840" y="3911040"/>
              <a:ext cx="461880" cy="461880"/>
            </a:xfrm>
            <a:prstGeom prst="ellipse">
              <a:avLst/>
            </a:prstGeom>
            <a:solidFill>
              <a:srgbClr val="FAAA2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CustomShape 6"/>
            <p:cNvSpPr/>
            <p:nvPr/>
          </p:nvSpPr>
          <p:spPr>
            <a:xfrm rot="5400000">
              <a:off x="61992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" name="CustomShape 7"/>
            <p:cNvSpPr/>
            <p:nvPr/>
          </p:nvSpPr>
          <p:spPr>
            <a:xfrm rot="10800000">
              <a:off x="61992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38" name="Group 8"/>
          <p:cNvGrpSpPr/>
          <p:nvPr/>
        </p:nvGrpSpPr>
        <p:grpSpPr>
          <a:xfrm>
            <a:off x="2550960" y="3911040"/>
            <a:ext cx="461880" cy="461880"/>
            <a:chOff x="2550960" y="3911040"/>
            <a:chExt cx="461880" cy="461880"/>
          </a:xfrm>
        </p:grpSpPr>
        <p:sp>
          <p:nvSpPr>
            <p:cNvPr id="239" name="CustomShape 9"/>
            <p:cNvSpPr/>
            <p:nvPr/>
          </p:nvSpPr>
          <p:spPr>
            <a:xfrm>
              <a:off x="2550960" y="3911040"/>
              <a:ext cx="461880" cy="461880"/>
            </a:xfrm>
            <a:prstGeom prst="ellipse">
              <a:avLst/>
            </a:prstGeom>
            <a:solidFill>
              <a:srgbClr val="0E1E6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CustomShape 10"/>
            <p:cNvSpPr/>
            <p:nvPr/>
          </p:nvSpPr>
          <p:spPr>
            <a:xfrm rot="5400000">
              <a:off x="266868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CustomShape 11"/>
            <p:cNvSpPr/>
            <p:nvPr/>
          </p:nvSpPr>
          <p:spPr>
            <a:xfrm rot="10800000">
              <a:off x="266868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42" name="Group 12"/>
          <p:cNvGrpSpPr/>
          <p:nvPr/>
        </p:nvGrpSpPr>
        <p:grpSpPr>
          <a:xfrm>
            <a:off x="4340520" y="3911040"/>
            <a:ext cx="461880" cy="461880"/>
            <a:chOff x="4340520" y="3911040"/>
            <a:chExt cx="461880" cy="461880"/>
          </a:xfrm>
        </p:grpSpPr>
        <p:sp>
          <p:nvSpPr>
            <p:cNvPr id="243" name="CustomShape 13"/>
            <p:cNvSpPr/>
            <p:nvPr/>
          </p:nvSpPr>
          <p:spPr>
            <a:xfrm>
              <a:off x="4340520" y="3911040"/>
              <a:ext cx="461880" cy="461880"/>
            </a:xfrm>
            <a:prstGeom prst="ellipse">
              <a:avLst/>
            </a:prstGeom>
            <a:solidFill>
              <a:srgbClr val="FAAA2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" name="CustomShape 14"/>
            <p:cNvSpPr/>
            <p:nvPr/>
          </p:nvSpPr>
          <p:spPr>
            <a:xfrm rot="5400000">
              <a:off x="445860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" name="CustomShape 15"/>
            <p:cNvSpPr/>
            <p:nvPr/>
          </p:nvSpPr>
          <p:spPr>
            <a:xfrm rot="10800000">
              <a:off x="445824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46" name="Group 16"/>
          <p:cNvGrpSpPr/>
          <p:nvPr/>
        </p:nvGrpSpPr>
        <p:grpSpPr>
          <a:xfrm>
            <a:off x="6279480" y="3911040"/>
            <a:ext cx="461880" cy="461880"/>
            <a:chOff x="6279480" y="3911040"/>
            <a:chExt cx="461880" cy="461880"/>
          </a:xfrm>
        </p:grpSpPr>
        <p:sp>
          <p:nvSpPr>
            <p:cNvPr id="247" name="CustomShape 17"/>
            <p:cNvSpPr/>
            <p:nvPr/>
          </p:nvSpPr>
          <p:spPr>
            <a:xfrm>
              <a:off x="6279480" y="3911040"/>
              <a:ext cx="461880" cy="461880"/>
            </a:xfrm>
            <a:prstGeom prst="ellipse">
              <a:avLst/>
            </a:prstGeom>
            <a:solidFill>
              <a:srgbClr val="0E1E6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CustomShape 18"/>
            <p:cNvSpPr/>
            <p:nvPr/>
          </p:nvSpPr>
          <p:spPr>
            <a:xfrm rot="5400000">
              <a:off x="639756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CustomShape 19"/>
            <p:cNvSpPr/>
            <p:nvPr/>
          </p:nvSpPr>
          <p:spPr>
            <a:xfrm rot="10800000">
              <a:off x="639720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50" name="Group 20"/>
          <p:cNvGrpSpPr/>
          <p:nvPr/>
        </p:nvGrpSpPr>
        <p:grpSpPr>
          <a:xfrm>
            <a:off x="8108280" y="3911040"/>
            <a:ext cx="461880" cy="461880"/>
            <a:chOff x="8108280" y="3911040"/>
            <a:chExt cx="461880" cy="461880"/>
          </a:xfrm>
        </p:grpSpPr>
        <p:sp>
          <p:nvSpPr>
            <p:cNvPr id="251" name="CustomShape 21"/>
            <p:cNvSpPr/>
            <p:nvPr/>
          </p:nvSpPr>
          <p:spPr>
            <a:xfrm>
              <a:off x="8108280" y="3911040"/>
              <a:ext cx="461880" cy="461880"/>
            </a:xfrm>
            <a:prstGeom prst="ellipse">
              <a:avLst/>
            </a:prstGeom>
            <a:solidFill>
              <a:srgbClr val="FAAA2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CustomShape 22"/>
            <p:cNvSpPr/>
            <p:nvPr/>
          </p:nvSpPr>
          <p:spPr>
            <a:xfrm rot="5400000">
              <a:off x="822636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" name="CustomShape 23"/>
            <p:cNvSpPr/>
            <p:nvPr/>
          </p:nvSpPr>
          <p:spPr>
            <a:xfrm rot="10800000">
              <a:off x="822600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54" name="Line 24"/>
          <p:cNvSpPr/>
          <p:nvPr/>
        </p:nvSpPr>
        <p:spPr>
          <a:xfrm>
            <a:off x="2782080" y="3241800"/>
            <a:ext cx="1800" cy="750960"/>
          </a:xfrm>
          <a:prstGeom prst="line">
            <a:avLst/>
          </a:prstGeom>
          <a:ln w="12600" cap="rnd">
            <a:solidFill>
              <a:srgbClr val="0E1E63"/>
            </a:solidFill>
            <a:custDash>
              <a:ds d="300000" sp="100000"/>
            </a:custDash>
            <a:miter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Line 25"/>
          <p:cNvSpPr/>
          <p:nvPr/>
        </p:nvSpPr>
        <p:spPr>
          <a:xfrm>
            <a:off x="8339400" y="3246120"/>
            <a:ext cx="360" cy="664920"/>
          </a:xfrm>
          <a:prstGeom prst="line">
            <a:avLst/>
          </a:prstGeom>
          <a:ln w="12600" cap="rnd">
            <a:solidFill>
              <a:srgbClr val="FFCA08"/>
            </a:solidFill>
            <a:custDash>
              <a:ds d="300000" sp="100000"/>
            </a:custDash>
            <a:miter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CustomShape 26"/>
          <p:cNvSpPr/>
          <p:nvPr/>
        </p:nvSpPr>
        <p:spPr>
          <a:xfrm>
            <a:off x="6396480" y="2333880"/>
            <a:ext cx="2650680" cy="942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Future Resources: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 Light"/>
                <a:ea typeface="Calibri Light"/>
              </a:rPr>
              <a:t>What resources would you need to implement your idea? Access to data and APIs?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7" name="CustomShape 27"/>
          <p:cNvSpPr/>
          <p:nvPr/>
        </p:nvSpPr>
        <p:spPr>
          <a:xfrm>
            <a:off x="3641040" y="5133600"/>
            <a:ext cx="3332160" cy="942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Implementation Plan: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 Light"/>
                <a:ea typeface="Calibri Light"/>
              </a:rPr>
              <a:t>What is your proposed path to launch, what would be the implementation strategy? How will you test and trial your solution?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8" name="CustomShape 28"/>
          <p:cNvSpPr/>
          <p:nvPr/>
        </p:nvSpPr>
        <p:spPr>
          <a:xfrm>
            <a:off x="1718280" y="2306880"/>
            <a:ext cx="2356200" cy="729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Timeline &amp; Milestones: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 Light"/>
                <a:ea typeface="Calibri Light"/>
              </a:rPr>
              <a:t>List of future deliverables and targets for your prototype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9" name="Line 29"/>
          <p:cNvSpPr/>
          <p:nvPr/>
        </p:nvSpPr>
        <p:spPr>
          <a:xfrm flipV="1">
            <a:off x="4570920" y="4340520"/>
            <a:ext cx="360" cy="661320"/>
          </a:xfrm>
          <a:prstGeom prst="line">
            <a:avLst/>
          </a:prstGeom>
          <a:ln w="12600" cap="rnd">
            <a:solidFill>
              <a:srgbClr val="FFCA08"/>
            </a:solidFill>
            <a:custDash>
              <a:ds d="300000" sp="100000"/>
            </a:custDash>
            <a:miter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pic>
        <p:nvPicPr>
          <p:cNvPr id="261" name="Picture 2"/>
          <p:cNvPicPr/>
          <p:nvPr/>
        </p:nvPicPr>
        <p:blipFill>
          <a:blip r:embed="rId3"/>
          <a:stretch/>
        </p:blipFill>
        <p:spPr>
          <a:xfrm>
            <a:off x="703080" y="1701720"/>
            <a:ext cx="2866320" cy="2868840"/>
          </a:xfrm>
          <a:prstGeom prst="rect">
            <a:avLst/>
          </a:prstGeom>
          <a:ln w="12600">
            <a:noFill/>
          </a:ln>
        </p:spPr>
      </p:pic>
      <p:grpSp>
        <p:nvGrpSpPr>
          <p:cNvPr id="262" name="Group 1"/>
          <p:cNvGrpSpPr/>
          <p:nvPr/>
        </p:nvGrpSpPr>
        <p:grpSpPr>
          <a:xfrm>
            <a:off x="4005720" y="1608840"/>
            <a:ext cx="4632840" cy="3105000"/>
            <a:chOff x="4005720" y="1608840"/>
            <a:chExt cx="4632840" cy="3105000"/>
          </a:xfrm>
        </p:grpSpPr>
        <p:sp>
          <p:nvSpPr>
            <p:cNvPr id="263" name="CustomShape 2"/>
            <p:cNvSpPr/>
            <p:nvPr/>
          </p:nvSpPr>
          <p:spPr>
            <a:xfrm>
              <a:off x="4005720" y="1916280"/>
              <a:ext cx="4632840" cy="2797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262626"/>
                  </a:solidFill>
                  <a:latin typeface="Calibri Light"/>
                  <a:ea typeface="Calibri Light"/>
                </a:rPr>
                <a:t>Share with us your Github project regarding your idea if you already have one</a:t>
              </a: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262626"/>
                  </a:solidFill>
                  <a:latin typeface="Calibri Light"/>
                  <a:ea typeface="Calibri Light"/>
                </a:rPr>
                <a:t>Any additional relevant documentation about your solution will be helpful </a:t>
              </a: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262626"/>
                  </a:solidFill>
                  <a:latin typeface="Calibri Light"/>
                  <a:ea typeface="Calibri Light"/>
                </a:rPr>
                <a:t>References to your past use cases would definitely boost your credibility  </a:t>
              </a: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262626"/>
                  </a:solidFill>
                  <a:latin typeface="Calibri Light"/>
                  <a:ea typeface="Calibri Light"/>
                </a:rPr>
                <a:t>Give us your reference links &lt;here&gt;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64" name="CustomShape 3"/>
            <p:cNvSpPr/>
            <p:nvPr/>
          </p:nvSpPr>
          <p:spPr>
            <a:xfrm>
              <a:off x="4021200" y="1608840"/>
              <a:ext cx="2809440" cy="36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Do you have more to share? 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265" name="CustomShape 4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10. References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267" name="CustomShape 1"/>
          <p:cNvSpPr/>
          <p:nvPr/>
        </p:nvSpPr>
        <p:spPr>
          <a:xfrm>
            <a:off x="2701800" y="1800720"/>
            <a:ext cx="3409920" cy="913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0" strike="noStrike" spc="-1">
                <a:solidFill>
                  <a:srgbClr val="000000"/>
                </a:solidFill>
                <a:latin typeface="Calibri"/>
                <a:ea typeface="Calibri"/>
              </a:rPr>
              <a:t>THANK YOU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2090520" y="3068640"/>
            <a:ext cx="4632840" cy="1247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Do reach out to us via the chat room tool on the platform if you have any queries.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We look forward to your submission!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Some elements you could have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4525920" y="3000600"/>
            <a:ext cx="3377520" cy="167256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3"/>
          <p:cNvSpPr/>
          <p:nvPr/>
        </p:nvSpPr>
        <p:spPr>
          <a:xfrm>
            <a:off x="995040" y="1195560"/>
            <a:ext cx="1612080" cy="1672560"/>
          </a:xfrm>
          <a:prstGeom prst="rect">
            <a:avLst/>
          </a:prstGeom>
          <a:solidFill>
            <a:schemeClr val="bg1">
              <a:lumMod val="6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4"/>
          <p:cNvSpPr/>
          <p:nvPr/>
        </p:nvSpPr>
        <p:spPr>
          <a:xfrm>
            <a:off x="4726080" y="3220560"/>
            <a:ext cx="2962080" cy="13064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alibri Light"/>
                <a:ea typeface="Calibri Light"/>
              </a:rPr>
              <a:t>Feel free to deviate or mix &amp; match from the format if needed. You may need more, less or entirely different slides depending on your idea. 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8" name="CustomShape 5"/>
          <p:cNvSpPr/>
          <p:nvPr/>
        </p:nvSpPr>
        <p:spPr>
          <a:xfrm>
            <a:off x="2760480" y="119556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6"/>
          <p:cNvSpPr/>
          <p:nvPr/>
        </p:nvSpPr>
        <p:spPr>
          <a:xfrm>
            <a:off x="4525920" y="119556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7"/>
          <p:cNvSpPr/>
          <p:nvPr/>
        </p:nvSpPr>
        <p:spPr>
          <a:xfrm>
            <a:off x="6291000" y="119556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CustomShape 8"/>
          <p:cNvSpPr/>
          <p:nvPr/>
        </p:nvSpPr>
        <p:spPr>
          <a:xfrm>
            <a:off x="995040" y="300060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9"/>
          <p:cNvSpPr/>
          <p:nvPr/>
        </p:nvSpPr>
        <p:spPr>
          <a:xfrm>
            <a:off x="2760480" y="300060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10"/>
          <p:cNvSpPr/>
          <p:nvPr/>
        </p:nvSpPr>
        <p:spPr>
          <a:xfrm>
            <a:off x="995040" y="480564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11"/>
          <p:cNvSpPr/>
          <p:nvPr/>
        </p:nvSpPr>
        <p:spPr>
          <a:xfrm>
            <a:off x="2760480" y="480564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12"/>
          <p:cNvSpPr/>
          <p:nvPr/>
        </p:nvSpPr>
        <p:spPr>
          <a:xfrm>
            <a:off x="4525920" y="480564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CustomShape 13"/>
          <p:cNvSpPr/>
          <p:nvPr/>
        </p:nvSpPr>
        <p:spPr>
          <a:xfrm>
            <a:off x="6291000" y="480564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7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98" name="CustomShape 14"/>
          <p:cNvSpPr/>
          <p:nvPr/>
        </p:nvSpPr>
        <p:spPr>
          <a:xfrm>
            <a:off x="2764800" y="2075040"/>
            <a:ext cx="1551240" cy="272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Introduce your team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9" name="CustomShape 15"/>
          <p:cNvSpPr/>
          <p:nvPr/>
        </p:nvSpPr>
        <p:spPr>
          <a:xfrm>
            <a:off x="1521000" y="1455120"/>
            <a:ext cx="560160" cy="394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Title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00" name="Line 16"/>
          <p:cNvSpPr/>
          <p:nvPr/>
        </p:nvSpPr>
        <p:spPr>
          <a:xfrm>
            <a:off x="1486800" y="195696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17"/>
          <p:cNvSpPr/>
          <p:nvPr/>
        </p:nvSpPr>
        <p:spPr>
          <a:xfrm>
            <a:off x="4556160" y="2041920"/>
            <a:ext cx="1551240" cy="8197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What is the opportunity or problem you want to solve?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02" name="CustomShape 18"/>
          <p:cNvSpPr/>
          <p:nvPr/>
        </p:nvSpPr>
        <p:spPr>
          <a:xfrm>
            <a:off x="4838400" y="1447560"/>
            <a:ext cx="986760" cy="394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Problem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3" name="Line 19"/>
          <p:cNvSpPr/>
          <p:nvPr/>
        </p:nvSpPr>
        <p:spPr>
          <a:xfrm>
            <a:off x="3246840" y="195696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20"/>
          <p:cNvSpPr/>
          <p:nvPr/>
        </p:nvSpPr>
        <p:spPr>
          <a:xfrm>
            <a:off x="6314040" y="2014560"/>
            <a:ext cx="1551240" cy="820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Tell us about your research, hypothesis, insights, surveys, market study etc.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05" name="CustomShape 21"/>
          <p:cNvSpPr/>
          <p:nvPr/>
        </p:nvSpPr>
        <p:spPr>
          <a:xfrm>
            <a:off x="3263040" y="1455120"/>
            <a:ext cx="607320" cy="394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Intro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6" name="Line 22"/>
          <p:cNvSpPr/>
          <p:nvPr/>
        </p:nvSpPr>
        <p:spPr>
          <a:xfrm>
            <a:off x="4989240" y="195696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23"/>
          <p:cNvSpPr/>
          <p:nvPr/>
        </p:nvSpPr>
        <p:spPr>
          <a:xfrm>
            <a:off x="6535440" y="1447560"/>
            <a:ext cx="1046160" cy="394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Research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8" name="Line 24"/>
          <p:cNvSpPr/>
          <p:nvPr/>
        </p:nvSpPr>
        <p:spPr>
          <a:xfrm>
            <a:off x="6738840" y="197532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25"/>
          <p:cNvSpPr/>
          <p:nvPr/>
        </p:nvSpPr>
        <p:spPr>
          <a:xfrm>
            <a:off x="1033560" y="3889440"/>
            <a:ext cx="1551240" cy="637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Present your idea, and the overall value proposition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10" name="CustomShape 26"/>
          <p:cNvSpPr/>
          <p:nvPr/>
        </p:nvSpPr>
        <p:spPr>
          <a:xfrm>
            <a:off x="1524960" y="3056400"/>
            <a:ext cx="567720" cy="699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Your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Idea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1" name="Line 27"/>
          <p:cNvSpPr/>
          <p:nvPr/>
        </p:nvSpPr>
        <p:spPr>
          <a:xfrm>
            <a:off x="1489320" y="380448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CustomShape 28"/>
          <p:cNvSpPr/>
          <p:nvPr/>
        </p:nvSpPr>
        <p:spPr>
          <a:xfrm>
            <a:off x="2791080" y="3889440"/>
            <a:ext cx="1551240" cy="637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Explain how it works, the architecture and mechanisms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13" name="CustomShape 29"/>
          <p:cNvSpPr/>
          <p:nvPr/>
        </p:nvSpPr>
        <p:spPr>
          <a:xfrm>
            <a:off x="2881440" y="3338640"/>
            <a:ext cx="1486800" cy="394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Technology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4" name="Line 30"/>
          <p:cNvSpPr/>
          <p:nvPr/>
        </p:nvSpPr>
        <p:spPr>
          <a:xfrm>
            <a:off x="3246840" y="380448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CustomShape 31"/>
          <p:cNvSpPr/>
          <p:nvPr/>
        </p:nvSpPr>
        <p:spPr>
          <a:xfrm>
            <a:off x="2774520" y="5721480"/>
            <a:ext cx="1551240" cy="4550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What is the projected revenue or savings?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16" name="CustomShape 32"/>
          <p:cNvSpPr/>
          <p:nvPr/>
        </p:nvSpPr>
        <p:spPr>
          <a:xfrm>
            <a:off x="3072600" y="4928760"/>
            <a:ext cx="1006560" cy="699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Business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Value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7" name="Line 33"/>
          <p:cNvSpPr/>
          <p:nvPr/>
        </p:nvSpPr>
        <p:spPr>
          <a:xfrm>
            <a:off x="1489320" y="561780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34"/>
          <p:cNvSpPr/>
          <p:nvPr/>
        </p:nvSpPr>
        <p:spPr>
          <a:xfrm>
            <a:off x="4509360" y="5702760"/>
            <a:ext cx="1604880" cy="637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What is needed for your idea to work? Tell us your roadmap?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19" name="CustomShape 35"/>
          <p:cNvSpPr/>
          <p:nvPr/>
        </p:nvSpPr>
        <p:spPr>
          <a:xfrm>
            <a:off x="4888440" y="4899960"/>
            <a:ext cx="840600" cy="699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Project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Plan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0" name="Line 36"/>
          <p:cNvSpPr/>
          <p:nvPr/>
        </p:nvSpPr>
        <p:spPr>
          <a:xfrm>
            <a:off x="4989240" y="561780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CustomShape 37"/>
          <p:cNvSpPr/>
          <p:nvPr/>
        </p:nvSpPr>
        <p:spPr>
          <a:xfrm>
            <a:off x="6352200" y="5721480"/>
            <a:ext cx="1551240" cy="637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Links to your documentations and resources if any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22" name="CustomShape 38"/>
          <p:cNvSpPr/>
          <p:nvPr/>
        </p:nvSpPr>
        <p:spPr>
          <a:xfrm>
            <a:off x="6501600" y="5181120"/>
            <a:ext cx="1252080" cy="394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References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3" name="Line 39"/>
          <p:cNvSpPr/>
          <p:nvPr/>
        </p:nvSpPr>
        <p:spPr>
          <a:xfrm>
            <a:off x="6807960" y="563652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CustomShape 40"/>
          <p:cNvSpPr/>
          <p:nvPr/>
        </p:nvSpPr>
        <p:spPr>
          <a:xfrm>
            <a:off x="990000" y="5682960"/>
            <a:ext cx="1615320" cy="637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Show us some screenshots or videos of your idea if it’s working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25" name="CustomShape 41"/>
          <p:cNvSpPr/>
          <p:nvPr/>
        </p:nvSpPr>
        <p:spPr>
          <a:xfrm>
            <a:off x="1470960" y="5175360"/>
            <a:ext cx="724680" cy="394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Demo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6" name="Line 42"/>
          <p:cNvSpPr/>
          <p:nvPr/>
        </p:nvSpPr>
        <p:spPr>
          <a:xfrm>
            <a:off x="3220560" y="5617800"/>
            <a:ext cx="71136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43"/>
          <p:cNvSpPr/>
          <p:nvPr/>
        </p:nvSpPr>
        <p:spPr>
          <a:xfrm>
            <a:off x="1056240" y="2075040"/>
            <a:ext cx="1551240" cy="637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The name of your proposal. Make it meaningful!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图片 127"/>
          <p:cNvPicPr/>
          <p:nvPr/>
        </p:nvPicPr>
        <p:blipFill>
          <a:blip r:embed="rId2"/>
          <a:stretch/>
        </p:blipFill>
        <p:spPr>
          <a:xfrm flipH="1">
            <a:off x="360" y="1371600"/>
            <a:ext cx="9143640" cy="551052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182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Location Based Ground Tour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30" name="Picture 48"/>
          <p:cNvPicPr/>
          <p:nvPr/>
        </p:nvPicPr>
        <p:blipFill>
          <a:blip r:embed="rId3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31" name="CustomShape 2"/>
          <p:cNvSpPr/>
          <p:nvPr/>
        </p:nvSpPr>
        <p:spPr>
          <a:xfrm>
            <a:off x="4996800" y="3594600"/>
            <a:ext cx="3291480" cy="161712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CustomShape 3"/>
          <p:cNvSpPr/>
          <p:nvPr/>
        </p:nvSpPr>
        <p:spPr>
          <a:xfrm>
            <a:off x="4918320" y="3751920"/>
            <a:ext cx="3297240" cy="127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latin typeface="Calibri Light"/>
                <a:ea typeface="Calibri Light"/>
              </a:rPr>
              <a:t>Watching from Sky</a:t>
            </a:r>
            <a:endParaRPr lang="en-US" sz="2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latin typeface="Calibri Light"/>
                <a:ea typeface="Calibri Light"/>
              </a:rPr>
              <a:t>Interacting from Sky</a:t>
            </a:r>
            <a:endParaRPr lang="en-US" sz="2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latin typeface="Calibri Light"/>
                <a:ea typeface="Calibri Light"/>
              </a:rPr>
              <a:t>Experiencing from Sky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8" name="CustomShape 4"/>
          <p:cNvSpPr/>
          <p:nvPr/>
        </p:nvSpPr>
        <p:spPr>
          <a:xfrm>
            <a:off x="2685476" y="2591614"/>
            <a:ext cx="5820840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latin typeface="Calibri"/>
                <a:ea typeface="Calibri"/>
              </a:rPr>
              <a:t>Make Air Interesting Again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2649600" y="2552040"/>
            <a:ext cx="582084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Make Air Interesting Again</a:t>
            </a:r>
            <a:endParaRPr lang="en-US" sz="40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2"/>
          <p:cNvSpPr/>
          <p:nvPr/>
        </p:nvSpPr>
        <p:spPr>
          <a:xfrm>
            <a:off x="539552" y="3683639"/>
            <a:ext cx="8208912" cy="1800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539552" y="2636912"/>
            <a:ext cx="8208912" cy="1800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CustomShape 2"/>
          <p:cNvSpPr/>
          <p:nvPr/>
        </p:nvSpPr>
        <p:spPr>
          <a:xfrm>
            <a:off x="539552" y="1916832"/>
            <a:ext cx="8208912" cy="1800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4" name="Picture 6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b="33584"/>
          <a:stretch/>
        </p:blipFill>
        <p:spPr>
          <a:xfrm rot="4800" flipH="1">
            <a:off x="-1520" y="4437112"/>
            <a:ext cx="9143640" cy="2441889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Team Introduction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36" name="Picture 48"/>
          <p:cNvPicPr/>
          <p:nvPr/>
        </p:nvPicPr>
        <p:blipFill>
          <a:blip r:embed="rId4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pic>
        <p:nvPicPr>
          <p:cNvPr id="140" name="Picture 2"/>
          <p:cNvPicPr/>
          <p:nvPr/>
        </p:nvPicPr>
        <p:blipFill>
          <a:blip r:embed="rId5"/>
          <a:stretch/>
        </p:blipFill>
        <p:spPr>
          <a:xfrm>
            <a:off x="449640" y="3934800"/>
            <a:ext cx="1904400" cy="1904400"/>
          </a:xfrm>
          <a:prstGeom prst="rect">
            <a:avLst/>
          </a:prstGeom>
          <a:ln>
            <a:noFill/>
          </a:ln>
        </p:spPr>
      </p:pic>
      <p:sp>
        <p:nvSpPr>
          <p:cNvPr id="7" name="流程图: 延期 6"/>
          <p:cNvSpPr/>
          <p:nvPr/>
        </p:nvSpPr>
        <p:spPr>
          <a:xfrm rot="16200000">
            <a:off x="429953" y="4471529"/>
            <a:ext cx="1947390" cy="1440160"/>
          </a:xfrm>
          <a:prstGeom prst="flowChartDelay">
            <a:avLst/>
          </a:prstGeom>
          <a:solidFill>
            <a:srgbClr val="DE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1" name="Picture 2"/>
          <p:cNvPicPr/>
          <p:nvPr/>
        </p:nvPicPr>
        <p:blipFill>
          <a:blip r:embed="rId6"/>
          <a:stretch/>
        </p:blipFill>
        <p:spPr>
          <a:xfrm>
            <a:off x="2502360" y="3963600"/>
            <a:ext cx="1904400" cy="1904400"/>
          </a:xfrm>
          <a:prstGeom prst="rect">
            <a:avLst/>
          </a:prstGeom>
          <a:ln>
            <a:noFill/>
          </a:ln>
        </p:spPr>
      </p:pic>
      <p:pic>
        <p:nvPicPr>
          <p:cNvPr id="142" name="Picture 2"/>
          <p:cNvPicPr/>
          <p:nvPr/>
        </p:nvPicPr>
        <p:blipFill>
          <a:blip r:embed="rId7"/>
          <a:stretch/>
        </p:blipFill>
        <p:spPr>
          <a:xfrm>
            <a:off x="4706280" y="3963600"/>
            <a:ext cx="1904400" cy="1904400"/>
          </a:xfrm>
          <a:prstGeom prst="rect">
            <a:avLst/>
          </a:prstGeom>
          <a:ln>
            <a:noFill/>
          </a:ln>
        </p:spPr>
      </p:pic>
      <p:pic>
        <p:nvPicPr>
          <p:cNvPr id="143" name="Picture 2"/>
          <p:cNvPicPr/>
          <p:nvPr/>
        </p:nvPicPr>
        <p:blipFill>
          <a:blip r:embed="rId8"/>
          <a:stretch/>
        </p:blipFill>
        <p:spPr>
          <a:xfrm>
            <a:off x="6801840" y="3963600"/>
            <a:ext cx="1904400" cy="1904400"/>
          </a:xfrm>
          <a:prstGeom prst="rect">
            <a:avLst/>
          </a:prstGeom>
          <a:ln>
            <a:noFill/>
          </a:ln>
        </p:spPr>
      </p:pic>
      <p:pic>
        <p:nvPicPr>
          <p:cNvPr id="144" name="Picture 5"/>
          <p:cNvPicPr/>
          <p:nvPr/>
        </p:nvPicPr>
        <p:blipFill>
          <a:blip r:embed="rId9">
            <a:extLst/>
          </a:blip>
          <a:stretch/>
        </p:blipFill>
        <p:spPr>
          <a:xfrm rot="405000" flipH="1">
            <a:off x="4377240" y="1379520"/>
            <a:ext cx="4596120" cy="2224440"/>
          </a:xfrm>
          <a:prstGeom prst="rect">
            <a:avLst/>
          </a:prstGeom>
          <a:ln>
            <a:noFill/>
          </a:ln>
        </p:spPr>
      </p:pic>
      <p:sp>
        <p:nvSpPr>
          <p:cNvPr id="145" name="CustomShape 5"/>
          <p:cNvSpPr/>
          <p:nvPr/>
        </p:nvSpPr>
        <p:spPr>
          <a:xfrm>
            <a:off x="6866752" y="1124744"/>
            <a:ext cx="1953720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i="1" strike="noStrike" spc="-1" dirty="0">
                <a:solidFill>
                  <a:srgbClr val="006699"/>
                </a:solidFill>
                <a:latin typeface="Impact"/>
              </a:rPr>
              <a:t>Roaring </a:t>
            </a:r>
            <a:endParaRPr lang="en-US" sz="3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3600" b="1" i="1" strike="noStrike" spc="-1" dirty="0">
                <a:solidFill>
                  <a:srgbClr val="006699"/>
                </a:solidFill>
                <a:latin typeface="Impact"/>
              </a:rPr>
              <a:t>Whale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146" name="TextShape 6"/>
          <p:cNvSpPr txBox="1"/>
          <p:nvPr/>
        </p:nvSpPr>
        <p:spPr>
          <a:xfrm>
            <a:off x="455856" y="4869160"/>
            <a:ext cx="1883896" cy="583321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pPr algn="ctr"/>
            <a:r>
              <a:rPr lang="en-US" sz="1600" b="0" strike="noStrike" spc="-1" dirty="0" smtClean="0">
                <a:latin typeface="Arial"/>
              </a:rPr>
              <a:t>David</a:t>
            </a:r>
          </a:p>
          <a:p>
            <a:pPr algn="ctr"/>
            <a:r>
              <a:rPr lang="en-US" sz="1600" b="0" strike="noStrike" spc="-1" dirty="0" smtClean="0">
                <a:latin typeface="Arial"/>
              </a:rPr>
              <a:t>Freedom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5576" y="3332369"/>
            <a:ext cx="3530415" cy="42327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altLang="zh-CN" sz="2400" b="1" spc="-1" dirty="0" smtClean="0">
                <a:solidFill>
                  <a:srgbClr val="000000"/>
                </a:solidFill>
                <a:latin typeface="Calibri" panose="020F0502020204030204" pitchFamily="34" charset="0"/>
                <a:ea typeface="Gill Sans MT"/>
              </a:rPr>
              <a:t>AR  IOTA  SLAM  </a:t>
            </a:r>
            <a:r>
              <a:rPr lang="en-US" altLang="zh-CN" sz="2400" b="1" spc="-1" dirty="0">
                <a:solidFill>
                  <a:srgbClr val="000000"/>
                </a:solidFill>
                <a:latin typeface="Calibri" panose="020F0502020204030204" pitchFamily="34" charset="0"/>
                <a:ea typeface="Gill Sans MT"/>
              </a:rPr>
              <a:t>LBG</a:t>
            </a:r>
            <a:endParaRPr lang="zh-CN" altLang="en-US" sz="2400" b="1" spc="-1" dirty="0">
              <a:solidFill>
                <a:srgbClr val="000000"/>
              </a:solidFill>
              <a:latin typeface="Calibri" panose="020F0502020204030204" pitchFamily="34" charset="0"/>
              <a:ea typeface="Gill Sans M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08463" y="1268760"/>
            <a:ext cx="2075505" cy="70643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Startup Company</a:t>
            </a:r>
          </a:p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in Shenzhen, China</a:t>
            </a:r>
          </a:p>
        </p:txBody>
      </p:sp>
      <p:sp>
        <p:nvSpPr>
          <p:cNvPr id="4" name="矩形 3"/>
          <p:cNvSpPr/>
          <p:nvPr/>
        </p:nvSpPr>
        <p:spPr>
          <a:xfrm>
            <a:off x="1907227" y="2708920"/>
            <a:ext cx="2376741" cy="70643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We are</a:t>
            </a:r>
          </a:p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Experts in the fields of</a:t>
            </a:r>
            <a:endParaRPr lang="en-US" altLang="zh-CN" sz="20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</p:txBody>
      </p:sp>
      <p:sp>
        <p:nvSpPr>
          <p:cNvPr id="31" name="流程图: 延期 30"/>
          <p:cNvSpPr/>
          <p:nvPr/>
        </p:nvSpPr>
        <p:spPr>
          <a:xfrm rot="16200000">
            <a:off x="2480865" y="4471529"/>
            <a:ext cx="1947390" cy="1440160"/>
          </a:xfrm>
          <a:prstGeom prst="flowChartDelay">
            <a:avLst/>
          </a:prstGeom>
          <a:solidFill>
            <a:srgbClr val="DE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延期 31"/>
          <p:cNvSpPr/>
          <p:nvPr/>
        </p:nvSpPr>
        <p:spPr>
          <a:xfrm rot="16200000">
            <a:off x="4687841" y="4471529"/>
            <a:ext cx="1947390" cy="1440160"/>
          </a:xfrm>
          <a:prstGeom prst="flowChartDelay">
            <a:avLst/>
          </a:prstGeom>
          <a:solidFill>
            <a:srgbClr val="DE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流程图: 延期 32"/>
          <p:cNvSpPr/>
          <p:nvPr/>
        </p:nvSpPr>
        <p:spPr>
          <a:xfrm rot="16200000">
            <a:off x="6786876" y="4471529"/>
            <a:ext cx="1947390" cy="1440160"/>
          </a:xfrm>
          <a:prstGeom prst="flowChartDelay">
            <a:avLst/>
          </a:prstGeom>
          <a:solidFill>
            <a:srgbClr val="DE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78585" y="1982743"/>
            <a:ext cx="3505383" cy="70643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We are</a:t>
            </a:r>
          </a:p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Programmers, Trekkers, Explorers</a:t>
            </a:r>
            <a:endParaRPr lang="en-US" altLang="zh-CN" sz="20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图片 156"/>
          <p:cNvPicPr/>
          <p:nvPr/>
        </p:nvPicPr>
        <p:blipFill>
          <a:blip r:embed="rId2"/>
          <a:srcRect l="7295" t="11278" r="9447"/>
          <a:stretch/>
        </p:blipFill>
        <p:spPr>
          <a:xfrm rot="1275600">
            <a:off x="6129360" y="5259240"/>
            <a:ext cx="1391760" cy="1120320"/>
          </a:xfrm>
          <a:prstGeom prst="rect">
            <a:avLst/>
          </a:prstGeom>
          <a:ln>
            <a:noFill/>
          </a:ln>
        </p:spPr>
      </p:pic>
      <p:pic>
        <p:nvPicPr>
          <p:cNvPr id="158" name="图片 157"/>
          <p:cNvPicPr/>
          <p:nvPr/>
        </p:nvPicPr>
        <p:blipFill>
          <a:blip r:embed="rId3"/>
          <a:srcRect r="19710" b="14565"/>
          <a:stretch/>
        </p:blipFill>
        <p:spPr>
          <a:xfrm>
            <a:off x="7407720" y="5013176"/>
            <a:ext cx="1735920" cy="1845000"/>
          </a:xfrm>
          <a:prstGeom prst="rect">
            <a:avLst/>
          </a:prstGeom>
          <a:ln>
            <a:noFill/>
          </a:ln>
        </p:spPr>
      </p:pic>
      <p:sp>
        <p:nvSpPr>
          <p:cNvPr id="148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The Problem / Opportunity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49" name="Picture 48"/>
          <p:cNvPicPr/>
          <p:nvPr/>
        </p:nvPicPr>
        <p:blipFill>
          <a:blip r:embed="rId4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50" name="CustomShape 2"/>
          <p:cNvSpPr/>
          <p:nvPr/>
        </p:nvSpPr>
        <p:spPr>
          <a:xfrm>
            <a:off x="815400" y="1110600"/>
            <a:ext cx="7712280" cy="4359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Today people flying always, and tired of the services provided by plane.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Most of people are just SLEEPING during the whole trip :(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923400" y="2764800"/>
            <a:ext cx="2205360" cy="390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4"/>
          <p:cNvSpPr/>
          <p:nvPr/>
        </p:nvSpPr>
        <p:spPr>
          <a:xfrm>
            <a:off x="3441600" y="2764800"/>
            <a:ext cx="2205360" cy="390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CustomShape 5"/>
          <p:cNvSpPr/>
          <p:nvPr/>
        </p:nvSpPr>
        <p:spPr>
          <a:xfrm>
            <a:off x="5959800" y="2764800"/>
            <a:ext cx="2205360" cy="390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6"/>
          <p:cNvSpPr/>
          <p:nvPr/>
        </p:nvSpPr>
        <p:spPr>
          <a:xfrm>
            <a:off x="923400" y="3149456"/>
            <a:ext cx="2205360" cy="18633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7"/>
          <p:cNvSpPr/>
          <p:nvPr/>
        </p:nvSpPr>
        <p:spPr>
          <a:xfrm>
            <a:off x="3441600" y="3107696"/>
            <a:ext cx="2205360" cy="190548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8"/>
          <p:cNvSpPr/>
          <p:nvPr/>
        </p:nvSpPr>
        <p:spPr>
          <a:xfrm>
            <a:off x="5947560" y="3140816"/>
            <a:ext cx="2205360" cy="18723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9"/>
          <p:cNvSpPr/>
          <p:nvPr/>
        </p:nvSpPr>
        <p:spPr>
          <a:xfrm>
            <a:off x="1007640" y="2791080"/>
            <a:ext cx="2036880" cy="333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Why is it important?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60" name="CustomShape 10"/>
          <p:cNvSpPr/>
          <p:nvPr/>
        </p:nvSpPr>
        <p:spPr>
          <a:xfrm>
            <a:off x="6044040" y="2776320"/>
            <a:ext cx="2036880" cy="333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FFFFFF"/>
                </a:solidFill>
                <a:latin typeface="Calibri"/>
                <a:ea typeface="Calibri"/>
              </a:rPr>
              <a:t>Who does it affect?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61" name="CustomShape 11"/>
          <p:cNvSpPr/>
          <p:nvPr/>
        </p:nvSpPr>
        <p:spPr>
          <a:xfrm>
            <a:off x="3369960" y="2776320"/>
            <a:ext cx="2349000" cy="333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FFFFFF"/>
                </a:solidFill>
                <a:latin typeface="Calibri"/>
                <a:ea typeface="Calibri"/>
              </a:rPr>
              <a:t>How big is the problem?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62" name="CustomShape 12"/>
          <p:cNvSpPr/>
          <p:nvPr/>
        </p:nvSpPr>
        <p:spPr>
          <a:xfrm>
            <a:off x="5995440" y="3185640"/>
            <a:ext cx="2169360" cy="181442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Plane is flying, Ground is changing. These dynamic </a:t>
            </a:r>
            <a:r>
              <a:rPr lang="en-US" sz="14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information </a:t>
            </a: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are interesting and never be boring if service based on them. 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Every passengers will be involved in the service.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13"/>
          <p:cNvSpPr/>
          <p:nvPr/>
        </p:nvSpPr>
        <p:spPr>
          <a:xfrm>
            <a:off x="1074240" y="3185640"/>
            <a:ext cx="2058840" cy="1581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People will choose an Airlines with better experiences besides price.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Commercial services could be accepted by people during the trip.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4" name="CustomShape 14"/>
          <p:cNvSpPr/>
          <p:nvPr/>
        </p:nvSpPr>
        <p:spPr>
          <a:xfrm>
            <a:off x="3455280" y="3185640"/>
            <a:ext cx="2170800" cy="1581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I have no accuracy statistic data about the percentage of passengers who are sleeping, but we all have seen the facts.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I am sleeping always, boring.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65" name="CustomShape 15"/>
          <p:cNvSpPr/>
          <p:nvPr/>
        </p:nvSpPr>
        <p:spPr>
          <a:xfrm>
            <a:off x="640080" y="1828800"/>
            <a:ext cx="7887600" cy="640080"/>
          </a:xfrm>
          <a:prstGeom prst="rect">
            <a:avLst/>
          </a:prstGeom>
          <a:solidFill>
            <a:srgbClr val="FFCCFF">
              <a:alpha val="50000"/>
            </a:srgb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TextShape 16"/>
          <p:cNvSpPr txBox="1"/>
          <p:nvPr/>
        </p:nvSpPr>
        <p:spPr>
          <a:xfrm>
            <a:off x="640080" y="1886811"/>
            <a:ext cx="7887600" cy="5340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ts val="1001"/>
              </a:spcBef>
              <a:defRPr sz="3600" b="1" strike="noStrike" spc="-1">
                <a:solidFill>
                  <a:srgbClr val="000000"/>
                </a:solidFill>
                <a:latin typeface="Gill Sans MT"/>
                <a:ea typeface="Gill Sans MT"/>
              </a:defRPr>
            </a:lvl1pPr>
          </a:lstStyle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NEW SERVICE MUST BE CREATED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4. Research Findings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68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69" name="CustomShape 2"/>
          <p:cNvSpPr/>
          <p:nvPr/>
        </p:nvSpPr>
        <p:spPr>
          <a:xfrm>
            <a:off x="299880" y="1329480"/>
            <a:ext cx="5766480" cy="46634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262626"/>
                </a:solidFill>
                <a:latin typeface="Calibri Light"/>
                <a:ea typeface="Calibri Light"/>
              </a:rPr>
              <a:t>Show us what research you have done to back your idea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StarSymbol"/>
              <a:buChar char="-"/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Leverage on user journey mapping to show us where and what you want to address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StarSymbol"/>
              <a:buChar char="-"/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Do you have any hypothesis? And how will you validate it?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StarSymbol"/>
              <a:buChar char="-"/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Are there any data and statistics to support your idea? (You may use secondary data and publicly available data and research to back you)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StarSymbol"/>
              <a:buChar char="-"/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What are the existing solutions out there? How does your idea stand out from the rest? </a:t>
            </a:r>
            <a:endParaRPr lang="en-US" sz="2000" b="0" strike="noStrike" spc="-1">
              <a:latin typeface="Arial"/>
            </a:endParaRPr>
          </a:p>
        </p:txBody>
      </p:sp>
      <p:grpSp>
        <p:nvGrpSpPr>
          <p:cNvPr id="170" name="Group 3"/>
          <p:cNvGrpSpPr/>
          <p:nvPr/>
        </p:nvGrpSpPr>
        <p:grpSpPr>
          <a:xfrm>
            <a:off x="6067080" y="1991160"/>
            <a:ext cx="1373400" cy="1334160"/>
            <a:chOff x="6067080" y="1991160"/>
            <a:chExt cx="1373400" cy="1334160"/>
          </a:xfrm>
        </p:grpSpPr>
        <p:sp>
          <p:nvSpPr>
            <p:cNvPr id="171" name="CustomShape 4"/>
            <p:cNvSpPr/>
            <p:nvPr/>
          </p:nvSpPr>
          <p:spPr>
            <a:xfrm>
              <a:off x="6067080" y="1991160"/>
              <a:ext cx="1373400" cy="1334160"/>
            </a:xfrm>
            <a:prstGeom prst="rect">
              <a:avLst/>
            </a:prstGeom>
            <a:solidFill>
              <a:srgbClr val="0E1E6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" name="CustomShape 5"/>
            <p:cNvSpPr/>
            <p:nvPr/>
          </p:nvSpPr>
          <p:spPr>
            <a:xfrm>
              <a:off x="6067080" y="2338920"/>
              <a:ext cx="1373400" cy="639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Calibri"/>
                  <a:ea typeface="Calibri"/>
                </a:rPr>
                <a:t>Customer Journeys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73" name="CustomShape 6"/>
          <p:cNvSpPr/>
          <p:nvPr/>
        </p:nvSpPr>
        <p:spPr>
          <a:xfrm>
            <a:off x="7441200" y="1991160"/>
            <a:ext cx="1373400" cy="1334160"/>
          </a:xfrm>
          <a:prstGeom prst="rect">
            <a:avLst/>
          </a:prstGeom>
          <a:solidFill>
            <a:srgbClr val="0000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74" name="Group 7"/>
          <p:cNvGrpSpPr/>
          <p:nvPr/>
        </p:nvGrpSpPr>
        <p:grpSpPr>
          <a:xfrm>
            <a:off x="7441200" y="3325680"/>
            <a:ext cx="1373400" cy="1334160"/>
            <a:chOff x="7441200" y="3325680"/>
            <a:chExt cx="1373400" cy="1334160"/>
          </a:xfrm>
        </p:grpSpPr>
        <p:sp>
          <p:nvSpPr>
            <p:cNvPr id="175" name="CustomShape 8"/>
            <p:cNvSpPr/>
            <p:nvPr/>
          </p:nvSpPr>
          <p:spPr>
            <a:xfrm>
              <a:off x="7441200" y="3325680"/>
              <a:ext cx="1373400" cy="1334160"/>
            </a:xfrm>
            <a:prstGeom prst="rect">
              <a:avLst/>
            </a:prstGeom>
            <a:solidFill>
              <a:srgbClr val="0E1E6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" name="CustomShape 9"/>
            <p:cNvSpPr/>
            <p:nvPr/>
          </p:nvSpPr>
          <p:spPr>
            <a:xfrm>
              <a:off x="7441200" y="3673080"/>
              <a:ext cx="1373400" cy="639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Calibri"/>
                  <a:ea typeface="Calibri"/>
                </a:rPr>
                <a:t>Market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Calibri"/>
                  <a:ea typeface="Calibri"/>
                </a:rPr>
                <a:t>Scan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77" name="CustomShape 10"/>
          <p:cNvSpPr/>
          <p:nvPr/>
        </p:nvSpPr>
        <p:spPr>
          <a:xfrm>
            <a:off x="6067080" y="3325680"/>
            <a:ext cx="1373400" cy="1334160"/>
          </a:xfrm>
          <a:prstGeom prst="rect">
            <a:avLst/>
          </a:prstGeom>
          <a:solidFill>
            <a:srgbClr val="0000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11"/>
          <p:cNvSpPr/>
          <p:nvPr/>
        </p:nvSpPr>
        <p:spPr>
          <a:xfrm>
            <a:off x="7441200" y="4660560"/>
            <a:ext cx="1373400" cy="1334160"/>
          </a:xfrm>
          <a:prstGeom prst="rect">
            <a:avLst/>
          </a:prstGeom>
          <a:solidFill>
            <a:srgbClr val="0000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79" name="Group 12"/>
          <p:cNvGrpSpPr/>
          <p:nvPr/>
        </p:nvGrpSpPr>
        <p:grpSpPr>
          <a:xfrm>
            <a:off x="6067080" y="4660560"/>
            <a:ext cx="1373400" cy="1334160"/>
            <a:chOff x="6067080" y="4660560"/>
            <a:chExt cx="1373400" cy="1334160"/>
          </a:xfrm>
        </p:grpSpPr>
        <p:sp>
          <p:nvSpPr>
            <p:cNvPr id="180" name="CustomShape 13"/>
            <p:cNvSpPr/>
            <p:nvPr/>
          </p:nvSpPr>
          <p:spPr>
            <a:xfrm>
              <a:off x="6067080" y="4660560"/>
              <a:ext cx="1373400" cy="1334160"/>
            </a:xfrm>
            <a:prstGeom prst="rect">
              <a:avLst/>
            </a:prstGeom>
            <a:solidFill>
              <a:srgbClr val="0E1E6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" name="CustomShape 14"/>
            <p:cNvSpPr/>
            <p:nvPr/>
          </p:nvSpPr>
          <p:spPr>
            <a:xfrm>
              <a:off x="6067080" y="5008320"/>
              <a:ext cx="1373400" cy="639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Calibri"/>
                  <a:ea typeface="Calibri"/>
                </a:rPr>
                <a:t>Surveys &amp; Statistics</a:t>
              </a:r>
              <a:endParaRPr lang="en-US" sz="1800" b="0" strike="noStrike" spc="-1">
                <a:latin typeface="Arial"/>
              </a:endParaRPr>
            </a:p>
          </p:txBody>
        </p:sp>
      </p:grpSp>
      <p:pic>
        <p:nvPicPr>
          <p:cNvPr id="182" name="Picture 1"/>
          <p:cNvPicPr/>
          <p:nvPr/>
        </p:nvPicPr>
        <p:blipFill>
          <a:blip r:embed="rId3"/>
          <a:stretch/>
        </p:blipFill>
        <p:spPr>
          <a:xfrm>
            <a:off x="7441200" y="1991160"/>
            <a:ext cx="1373400" cy="1334160"/>
          </a:xfrm>
          <a:prstGeom prst="rect">
            <a:avLst/>
          </a:prstGeom>
          <a:ln w="12600">
            <a:noFill/>
          </a:ln>
        </p:spPr>
      </p:pic>
      <p:pic>
        <p:nvPicPr>
          <p:cNvPr id="183" name="Picture 2"/>
          <p:cNvPicPr/>
          <p:nvPr/>
        </p:nvPicPr>
        <p:blipFill>
          <a:blip r:embed="rId4"/>
          <a:stretch/>
        </p:blipFill>
        <p:spPr>
          <a:xfrm>
            <a:off x="7441200" y="4660560"/>
            <a:ext cx="1373400" cy="1334160"/>
          </a:xfrm>
          <a:prstGeom prst="rect">
            <a:avLst/>
          </a:prstGeom>
          <a:ln w="12600">
            <a:noFill/>
          </a:ln>
        </p:spPr>
      </p:pic>
      <p:pic>
        <p:nvPicPr>
          <p:cNvPr id="184" name="Picture 2"/>
          <p:cNvPicPr/>
          <p:nvPr/>
        </p:nvPicPr>
        <p:blipFill>
          <a:blip r:embed="rId5"/>
          <a:stretch/>
        </p:blipFill>
        <p:spPr>
          <a:xfrm>
            <a:off x="6067080" y="3325680"/>
            <a:ext cx="1373400" cy="133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/>
          <p:nvPr/>
        </p:nvPicPr>
        <p:blipFill rotWithShape="1">
          <a:blip r:embed="rId2">
            <a:lum bright="70000" contrast="-70000"/>
          </a:blip>
          <a:srcRect r="19710" b="58237"/>
          <a:stretch/>
        </p:blipFill>
        <p:spPr>
          <a:xfrm flipH="1">
            <a:off x="0" y="3490522"/>
            <a:ext cx="8964488" cy="3367478"/>
          </a:xfrm>
          <a:prstGeom prst="rect">
            <a:avLst/>
          </a:prstGeom>
          <a:ln>
            <a:noFill/>
          </a:ln>
        </p:spPr>
      </p:pic>
      <p:sp>
        <p:nvSpPr>
          <p:cNvPr id="16" name="等腰三角形 15"/>
          <p:cNvSpPr/>
          <p:nvPr/>
        </p:nvSpPr>
        <p:spPr>
          <a:xfrm>
            <a:off x="3851920" y="1942267"/>
            <a:ext cx="3424083" cy="2048326"/>
          </a:xfrm>
          <a:prstGeom prst="triangle">
            <a:avLst>
              <a:gd name="adj" fmla="val 5150"/>
            </a:avLst>
          </a:prstGeom>
          <a:solidFill>
            <a:schemeClr val="accent5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>
            <a:off x="323528" y="2322709"/>
            <a:ext cx="3424083" cy="1667883"/>
          </a:xfrm>
          <a:prstGeom prst="triangle">
            <a:avLst>
              <a:gd name="adj" fmla="val 36745"/>
            </a:avLst>
          </a:prstGeom>
          <a:solidFill>
            <a:schemeClr val="accent5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弧形 2"/>
          <p:cNvSpPr/>
          <p:nvPr/>
        </p:nvSpPr>
        <p:spPr>
          <a:xfrm rot="15872693">
            <a:off x="2686479" y="159083"/>
            <a:ext cx="1341726" cy="5178038"/>
          </a:xfrm>
          <a:prstGeom prst="arc">
            <a:avLst>
              <a:gd name="adj1" fmla="val 16478361"/>
              <a:gd name="adj2" fmla="val 4248540"/>
            </a:avLst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CustomShape 15"/>
          <p:cNvSpPr/>
          <p:nvPr/>
        </p:nvSpPr>
        <p:spPr>
          <a:xfrm>
            <a:off x="5021456" y="620688"/>
            <a:ext cx="3799016" cy="283189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Our</a:t>
            </a: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 </a:t>
            </a: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Idea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86" name="Picture 48"/>
          <p:cNvPicPr/>
          <p:nvPr/>
        </p:nvPicPr>
        <p:blipFill>
          <a:blip r:embed="rId3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87" name="CustomShape 2"/>
          <p:cNvSpPr/>
          <p:nvPr/>
        </p:nvSpPr>
        <p:spPr>
          <a:xfrm>
            <a:off x="5165472" y="1050122"/>
            <a:ext cx="3472535" cy="230687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marL="286470" indent="-285750">
              <a:lnSpc>
                <a:spcPct val="100000"/>
              </a:lnSpc>
              <a:buClr>
                <a:srgbClr val="262626"/>
              </a:buClr>
              <a:buFont typeface="Wingdings" panose="05000000000000000000" pitchFamily="2" charset="2"/>
              <a:buChar char="ü"/>
            </a:pPr>
            <a:r>
              <a:rPr lang="en-US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Passengers can see and manipulate Ground </a:t>
            </a:r>
            <a:r>
              <a:rPr lang="en-US" spc="-1" dirty="0">
                <a:solidFill>
                  <a:srgbClr val="262626"/>
                </a:solidFill>
                <a:latin typeface="Calibri Light"/>
                <a:ea typeface="Calibri Light"/>
              </a:rPr>
              <a:t>V</a:t>
            </a:r>
            <a:r>
              <a:rPr lang="en-US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iew.</a:t>
            </a:r>
          </a:p>
          <a:p>
            <a:pPr marL="286470" indent="-285750">
              <a:lnSpc>
                <a:spcPct val="100000"/>
              </a:lnSpc>
              <a:buClr>
                <a:srgbClr val="262626"/>
              </a:buClr>
              <a:buFont typeface="Wingdings" panose="05000000000000000000" pitchFamily="2" charset="2"/>
              <a:buChar char="ü"/>
            </a:pPr>
            <a:r>
              <a:rPr lang="en-US" spc="-1" dirty="0" smtClean="0">
                <a:solidFill>
                  <a:srgbClr val="262626"/>
                </a:solidFill>
                <a:latin typeface="Calibri Light"/>
              </a:rPr>
              <a:t>Ground View changes according to the location of plane.</a:t>
            </a:r>
          </a:p>
          <a:p>
            <a:pPr marL="286470" indent="-285750">
              <a:lnSpc>
                <a:spcPct val="100000"/>
              </a:lnSpc>
              <a:buClr>
                <a:srgbClr val="262626"/>
              </a:buClr>
              <a:buFont typeface="Wingdings" panose="05000000000000000000" pitchFamily="2" charset="2"/>
              <a:buChar char="ü"/>
            </a:pPr>
            <a:r>
              <a:rPr lang="en-US" spc="-1" dirty="0" smtClean="0">
                <a:solidFill>
                  <a:srgbClr val="262626"/>
                </a:solidFill>
                <a:latin typeface="Calibri Light"/>
              </a:rPr>
              <a:t>Dynamic Information are layered onto the Ground view.</a:t>
            </a:r>
          </a:p>
          <a:p>
            <a:pPr marL="286470" indent="-285750">
              <a:lnSpc>
                <a:spcPct val="100000"/>
              </a:lnSpc>
              <a:buClr>
                <a:srgbClr val="262626"/>
              </a:buClr>
              <a:buFont typeface="Wingdings" panose="05000000000000000000" pitchFamily="2" charset="2"/>
              <a:buChar char="ü"/>
            </a:pPr>
            <a:r>
              <a:rPr lang="en-US" b="0" strike="noStrike" spc="-1" dirty="0" smtClean="0">
                <a:solidFill>
                  <a:srgbClr val="262626"/>
                </a:solidFill>
                <a:latin typeface="Calibri Light"/>
              </a:rPr>
              <a:t>Passengers can interact with interesting information.</a:t>
            </a:r>
            <a:endParaRPr lang="en-US" b="0" strike="noStrike" spc="-1" dirty="0">
              <a:latin typeface="Arial"/>
            </a:endParaRPr>
          </a:p>
        </p:txBody>
      </p:sp>
      <p:pic>
        <p:nvPicPr>
          <p:cNvPr id="188" name="Picture 2"/>
          <p:cNvPicPr/>
          <p:nvPr/>
        </p:nvPicPr>
        <p:blipFill>
          <a:blip r:embed="rId4"/>
          <a:stretch/>
        </p:blipFill>
        <p:spPr>
          <a:xfrm>
            <a:off x="2311032" y="188640"/>
            <a:ext cx="748800" cy="771120"/>
          </a:xfrm>
          <a:prstGeom prst="rect">
            <a:avLst/>
          </a:prstGeom>
          <a:ln>
            <a:noFill/>
          </a:ln>
        </p:spPr>
      </p:pic>
      <p:sp>
        <p:nvSpPr>
          <p:cNvPr id="2" name="AutoShape 4" descr="See the sourc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0" name="Picture 6" descr="See the source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7" b="13182"/>
          <a:stretch/>
        </p:blipFill>
        <p:spPr bwMode="auto">
          <a:xfrm>
            <a:off x="3851920" y="3990592"/>
            <a:ext cx="3424083" cy="193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locusmap.eu/wp-content/uploads/googleearth03-1024x538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3" t="9107" b="7663"/>
          <a:stretch/>
        </p:blipFill>
        <p:spPr bwMode="auto">
          <a:xfrm>
            <a:off x="323528" y="3991481"/>
            <a:ext cx="3424083" cy="193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ee the source image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7" t="18350" r="11005" b="22905"/>
          <a:stretch/>
        </p:blipFill>
        <p:spPr bwMode="auto">
          <a:xfrm flipH="1">
            <a:off x="3403628" y="1678488"/>
            <a:ext cx="1168372" cy="67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7" t="18350" r="11005" b="22905"/>
          <a:stretch/>
        </p:blipFill>
        <p:spPr bwMode="auto">
          <a:xfrm rot="20355433" flipH="1">
            <a:off x="1029631" y="2030000"/>
            <a:ext cx="1168372" cy="67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5868144" y="4036337"/>
            <a:ext cx="1296144" cy="830789"/>
            <a:chOff x="5868144" y="4036337"/>
            <a:chExt cx="1296144" cy="830789"/>
          </a:xfrm>
        </p:grpSpPr>
        <p:sp>
          <p:nvSpPr>
            <p:cNvPr id="18" name="CustomShape 15"/>
            <p:cNvSpPr/>
            <p:nvPr/>
          </p:nvSpPr>
          <p:spPr>
            <a:xfrm>
              <a:off x="5868144" y="4059995"/>
              <a:ext cx="1296144" cy="807131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"/>
            <p:cNvSpPr/>
            <p:nvPr/>
          </p:nvSpPr>
          <p:spPr>
            <a:xfrm>
              <a:off x="6389890" y="4036337"/>
              <a:ext cx="597712" cy="260156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1100" b="1" strike="noStrike" spc="-1" dirty="0" smtClean="0">
                  <a:latin typeface="Calibri" panose="020F0502020204030204" pitchFamily="34" charset="0"/>
                </a:rPr>
                <a:t>Nan Chi</a:t>
              </a:r>
            </a:p>
          </p:txBody>
        </p:sp>
        <p:pic>
          <p:nvPicPr>
            <p:cNvPr id="1042" name="Picture 18" descr="See the source image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98" t="29072" r="31566" b="17088"/>
            <a:stretch/>
          </p:blipFill>
          <p:spPr bwMode="auto">
            <a:xfrm>
              <a:off x="5926405" y="4119867"/>
              <a:ext cx="455501" cy="444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CustomShape 15"/>
            <p:cNvSpPr/>
            <p:nvPr/>
          </p:nvSpPr>
          <p:spPr>
            <a:xfrm>
              <a:off x="6444208" y="4671510"/>
              <a:ext cx="677096" cy="159348"/>
            </a:xfrm>
            <a:prstGeom prst="rect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2"/>
            <p:cNvSpPr/>
            <p:nvPr/>
          </p:nvSpPr>
          <p:spPr>
            <a:xfrm>
              <a:off x="6444208" y="4641725"/>
              <a:ext cx="648072" cy="21399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 algn="ctr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Book Now</a:t>
              </a:r>
            </a:p>
          </p:txBody>
        </p:sp>
        <p:sp>
          <p:nvSpPr>
            <p:cNvPr id="27" name="CustomShape 2"/>
            <p:cNvSpPr/>
            <p:nvPr/>
          </p:nvSpPr>
          <p:spPr>
            <a:xfrm>
              <a:off x="6389890" y="4192925"/>
              <a:ext cx="774398" cy="460211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latin typeface="Calibri Light" panose="020F0302020204030204" pitchFamily="34" charset="0"/>
                </a:rPr>
                <a:t>French Style</a:t>
              </a:r>
            </a:p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pc="-1" dirty="0" smtClean="0">
                  <a:latin typeface="Calibri Light" panose="020F0302020204030204" pitchFamily="34" charset="0"/>
                </a:rPr>
                <a:t>40 Seats</a:t>
              </a:r>
            </a:p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latin typeface="Calibri Light" panose="020F0302020204030204" pitchFamily="34" charset="0"/>
                </a:rPr>
                <a:t>$30 per </a:t>
              </a:r>
              <a:r>
                <a:rPr lang="en-US" sz="800" spc="-1" dirty="0">
                  <a:latin typeface="Calibri Light" panose="020F0302020204030204" pitchFamily="34" charset="0"/>
                </a:rPr>
                <a:t>p</a:t>
              </a:r>
              <a:r>
                <a:rPr lang="en-US" sz="800" strike="noStrike" spc="-1" dirty="0" smtClean="0">
                  <a:latin typeface="Calibri Light" panose="020F0302020204030204" pitchFamily="34" charset="0"/>
                </a:rPr>
                <a:t>erson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339752" y="4725144"/>
            <a:ext cx="1298904" cy="1064699"/>
            <a:chOff x="2339752" y="4725144"/>
            <a:chExt cx="1298904" cy="1064699"/>
          </a:xfrm>
        </p:grpSpPr>
        <p:sp>
          <p:nvSpPr>
            <p:cNvPr id="29" name="CustomShape 15"/>
            <p:cNvSpPr/>
            <p:nvPr/>
          </p:nvSpPr>
          <p:spPr>
            <a:xfrm>
              <a:off x="2339752" y="4728310"/>
              <a:ext cx="1296144" cy="1061533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CustomShape 2"/>
            <p:cNvSpPr/>
            <p:nvPr/>
          </p:nvSpPr>
          <p:spPr>
            <a:xfrm>
              <a:off x="2361900" y="4725144"/>
              <a:ext cx="1273996" cy="260156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1100" b="1" spc="-1" dirty="0" smtClean="0">
                  <a:latin typeface="Calibri" panose="020F0502020204030204" pitchFamily="34" charset="0"/>
                </a:rPr>
                <a:t>Xiao</a:t>
              </a:r>
              <a:r>
                <a:rPr lang="en-US" sz="1100" b="1" strike="noStrike" spc="-1" dirty="0" smtClean="0">
                  <a:latin typeface="Calibri" panose="020F0502020204030204" pitchFamily="34" charset="0"/>
                </a:rPr>
                <a:t> Lu</a:t>
              </a:r>
            </a:p>
          </p:txBody>
        </p:sp>
        <p:sp>
          <p:nvSpPr>
            <p:cNvPr id="31" name="CustomShape 2"/>
            <p:cNvSpPr/>
            <p:nvPr/>
          </p:nvSpPr>
          <p:spPr>
            <a:xfrm>
              <a:off x="2361899" y="4902646"/>
              <a:ext cx="1273997" cy="3371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latin typeface="Calibri Light" panose="020F0302020204030204" pitchFamily="34" charset="0"/>
                </a:rPr>
                <a:t>16 Km long, Grass covered</a:t>
              </a:r>
            </a:p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pc="-1" dirty="0" smtClean="0">
                  <a:latin typeface="Calibri Light" panose="020F0302020204030204" pitchFamily="34" charset="0"/>
                </a:rPr>
                <a:t>Diff.  </a:t>
              </a:r>
              <a:r>
                <a:rPr lang="en-US" sz="800" strike="noStrike" spc="-1" dirty="0" smtClean="0">
                  <a:latin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32" name="CustomShape 15"/>
            <p:cNvSpPr/>
            <p:nvPr/>
          </p:nvSpPr>
          <p:spPr>
            <a:xfrm>
              <a:off x="2400650" y="5389614"/>
              <a:ext cx="1181152" cy="159348"/>
            </a:xfrm>
            <a:prstGeom prst="rect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2"/>
            <p:cNvSpPr/>
            <p:nvPr/>
          </p:nvSpPr>
          <p:spPr>
            <a:xfrm>
              <a:off x="2452095" y="5359829"/>
              <a:ext cx="1080120" cy="21399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 algn="ctr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Join Other Team</a:t>
              </a:r>
            </a:p>
          </p:txBody>
        </p:sp>
        <p:sp>
          <p:nvSpPr>
            <p:cNvPr id="8" name="五角星 7"/>
            <p:cNvSpPr/>
            <p:nvPr/>
          </p:nvSpPr>
          <p:spPr>
            <a:xfrm>
              <a:off x="2600198" y="5095123"/>
              <a:ext cx="56628" cy="68631"/>
            </a:xfrm>
            <a:prstGeom prst="star5">
              <a:avLst/>
            </a:prstGeom>
            <a:solidFill>
              <a:srgbClr val="FF0000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五角星 34"/>
            <p:cNvSpPr/>
            <p:nvPr/>
          </p:nvSpPr>
          <p:spPr>
            <a:xfrm>
              <a:off x="2700751" y="5095123"/>
              <a:ext cx="56628" cy="68631"/>
            </a:xfrm>
            <a:prstGeom prst="star5">
              <a:avLst/>
            </a:prstGeom>
            <a:solidFill>
              <a:srgbClr val="FF0000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五角星 35"/>
            <p:cNvSpPr/>
            <p:nvPr/>
          </p:nvSpPr>
          <p:spPr>
            <a:xfrm>
              <a:off x="2801304" y="5095123"/>
              <a:ext cx="56628" cy="68631"/>
            </a:xfrm>
            <a:prstGeom prst="star5">
              <a:avLst/>
            </a:prstGeom>
            <a:solidFill>
              <a:schemeClr val="bg1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五角星 36"/>
            <p:cNvSpPr/>
            <p:nvPr/>
          </p:nvSpPr>
          <p:spPr>
            <a:xfrm>
              <a:off x="2901857" y="5095123"/>
              <a:ext cx="56628" cy="68631"/>
            </a:xfrm>
            <a:prstGeom prst="star5">
              <a:avLst/>
            </a:prstGeom>
            <a:solidFill>
              <a:schemeClr val="bg1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五角星 37"/>
            <p:cNvSpPr/>
            <p:nvPr/>
          </p:nvSpPr>
          <p:spPr>
            <a:xfrm>
              <a:off x="3002411" y="5095123"/>
              <a:ext cx="56628" cy="68631"/>
            </a:xfrm>
            <a:prstGeom prst="star5">
              <a:avLst/>
            </a:prstGeom>
            <a:solidFill>
              <a:schemeClr val="bg1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55291" y="5214359"/>
              <a:ext cx="1283365" cy="21399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buClr>
                  <a:srgbClr val="262626"/>
                </a:buClr>
              </a:pPr>
              <a:r>
                <a:rPr lang="en-US" altLang="zh-CN" sz="800" spc="-1" dirty="0">
                  <a:latin typeface="Calibri Light" panose="020F0302020204030204" pitchFamily="34" charset="0"/>
                </a:rPr>
                <a:t>4 Teams </a:t>
              </a:r>
              <a:r>
                <a:rPr lang="en-US" altLang="zh-CN" sz="800" spc="-1" dirty="0" smtClean="0">
                  <a:latin typeface="Calibri Light" panose="020F0302020204030204" pitchFamily="34" charset="0"/>
                </a:rPr>
                <a:t>is calling members</a:t>
              </a:r>
              <a:endParaRPr lang="en-US" altLang="zh-CN" sz="800" spc="-1" dirty="0">
                <a:latin typeface="Calibri Light" panose="020F0302020204030204" pitchFamily="34" charset="0"/>
              </a:endParaRPr>
            </a:p>
          </p:txBody>
        </p:sp>
        <p:sp>
          <p:nvSpPr>
            <p:cNvPr id="40" name="CustomShape 15"/>
            <p:cNvSpPr/>
            <p:nvPr/>
          </p:nvSpPr>
          <p:spPr>
            <a:xfrm>
              <a:off x="2400650" y="5558487"/>
              <a:ext cx="1181152" cy="159348"/>
            </a:xfrm>
            <a:prstGeom prst="rect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" name="CustomShape 2"/>
            <p:cNvSpPr/>
            <p:nvPr/>
          </p:nvSpPr>
          <p:spPr>
            <a:xfrm>
              <a:off x="2452095" y="5528701"/>
              <a:ext cx="1080120" cy="21399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 algn="ctr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Arrange Private</a:t>
              </a:r>
              <a:r>
                <a:rPr lang="en-US" sz="800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800" strike="noStrike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Tour</a:t>
              </a:r>
            </a:p>
          </p:txBody>
        </p:sp>
      </p:grpSp>
      <p:sp>
        <p:nvSpPr>
          <p:cNvPr id="45" name="CustomShape 2"/>
          <p:cNvSpPr/>
          <p:nvPr/>
        </p:nvSpPr>
        <p:spPr>
          <a:xfrm>
            <a:off x="5165472" y="651467"/>
            <a:ext cx="2663568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 dirty="0" smtClean="0">
                <a:solidFill>
                  <a:srgbClr val="262626"/>
                </a:solidFill>
                <a:latin typeface="Calibri" panose="020F0502020204030204" pitchFamily="34" charset="0"/>
                <a:ea typeface="Calibri Light"/>
              </a:rPr>
              <a:t>The Scenario</a:t>
            </a:r>
            <a:endParaRPr lang="en-US" sz="2000" b="1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Our</a:t>
            </a: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 </a:t>
            </a: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Idea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86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87" name="CustomShape 2"/>
          <p:cNvSpPr/>
          <p:nvPr/>
        </p:nvSpPr>
        <p:spPr>
          <a:xfrm>
            <a:off x="601560" y="1265400"/>
            <a:ext cx="8245440" cy="43588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Wingdings" charset="2"/>
              <a:buChar char=""/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Present your concept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Wingdings" charset="2"/>
              <a:buChar char=""/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Leverage on your research and data from before to lead into this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Wingdings" charset="2"/>
              <a:buChar char=""/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State clearly your value proposition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Wingdings" charset="2"/>
              <a:buChar char=""/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Explain exactly how it solves the problem, or how this brings value to your stakeholders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Wingdings" charset="2"/>
              <a:buChar char=""/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Be creative in how you want to present your idea (e.g. visuals, infographics, videos)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pic>
        <p:nvPicPr>
          <p:cNvPr id="188" name="Picture 2"/>
          <p:cNvPicPr/>
          <p:nvPr/>
        </p:nvPicPr>
        <p:blipFill>
          <a:blip r:embed="rId3"/>
          <a:stretch/>
        </p:blipFill>
        <p:spPr>
          <a:xfrm>
            <a:off x="3209760" y="981000"/>
            <a:ext cx="748800" cy="771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549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Our Technology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90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91" name="CustomShape 2"/>
          <p:cNvSpPr/>
          <p:nvPr/>
        </p:nvSpPr>
        <p:spPr>
          <a:xfrm>
            <a:off x="755576" y="4159175"/>
            <a:ext cx="2518074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Map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1" b="28948"/>
          <a:stretch/>
        </p:blipFill>
        <p:spPr bwMode="auto">
          <a:xfrm>
            <a:off x="3635896" y="4061412"/>
            <a:ext cx="2362560" cy="59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7" b="12813"/>
          <a:stretch/>
        </p:blipFill>
        <p:spPr bwMode="auto">
          <a:xfrm>
            <a:off x="6084168" y="3973264"/>
            <a:ext cx="963095" cy="77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1" b="27355"/>
          <a:stretch/>
        </p:blipFill>
        <p:spPr bwMode="auto">
          <a:xfrm>
            <a:off x="5089760" y="4788433"/>
            <a:ext cx="1354448" cy="57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e the source imag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3" t="19794" r="15752" b="17956"/>
          <a:stretch/>
        </p:blipFill>
        <p:spPr bwMode="auto">
          <a:xfrm>
            <a:off x="3675085" y="4725144"/>
            <a:ext cx="1368152" cy="70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e the source imag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9" r="21563"/>
          <a:stretch/>
        </p:blipFill>
        <p:spPr bwMode="auto">
          <a:xfrm>
            <a:off x="6614733" y="4755438"/>
            <a:ext cx="685073" cy="64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stomShape 2"/>
          <p:cNvSpPr/>
          <p:nvPr/>
        </p:nvSpPr>
        <p:spPr>
          <a:xfrm>
            <a:off x="755576" y="4862603"/>
            <a:ext cx="2518074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Information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060" name="Picture 12" descr="See the source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5445224"/>
            <a:ext cx="1584176" cy="5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stomShape 2"/>
          <p:cNvSpPr/>
          <p:nvPr/>
        </p:nvSpPr>
        <p:spPr>
          <a:xfrm>
            <a:off x="755576" y="5533689"/>
            <a:ext cx="2518074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Engine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6" name="CustomShape 2"/>
          <p:cNvSpPr/>
          <p:nvPr/>
        </p:nvSpPr>
        <p:spPr>
          <a:xfrm>
            <a:off x="7236296" y="4784690"/>
            <a:ext cx="1296144" cy="583321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spc="-1" dirty="0" smtClean="0">
                <a:solidFill>
                  <a:srgbClr val="262626"/>
                </a:solidFill>
                <a:latin typeface="Calibri Light"/>
              </a:rPr>
              <a:t>Local </a:t>
            </a:r>
          </a:p>
          <a:p>
            <a:pPr algn="ctr">
              <a:lnSpc>
                <a:spcPct val="100000"/>
              </a:lnSpc>
            </a:pPr>
            <a:r>
              <a:rPr lang="en-US" sz="1600" spc="-1" dirty="0" smtClean="0">
                <a:solidFill>
                  <a:srgbClr val="262626"/>
                </a:solidFill>
                <a:latin typeface="Calibri Light"/>
              </a:rPr>
              <a:t>Services</a:t>
            </a:r>
            <a:endParaRPr lang="en-US" sz="160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876</TotalTime>
  <Words>1057</Words>
  <Application>Microsoft Office PowerPoint</Application>
  <PresentationFormat>全屏显示(4:3)</PresentationFormat>
  <Paragraphs>203</Paragraphs>
  <Slides>16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18" baseType="lpstr"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Wilson Wongwei</dc:creator>
  <dc:description/>
  <cp:lastModifiedBy>david</cp:lastModifiedBy>
  <cp:revision>184</cp:revision>
  <dcterms:modified xsi:type="dcterms:W3CDTF">2019-08-12T13:10:36Z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15</vt:i4>
  </property>
</Properties>
</file>